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56" r:id="rId5"/>
    <p:sldId id="405" r:id="rId6"/>
    <p:sldId id="297" r:id="rId7"/>
    <p:sldId id="388" r:id="rId8"/>
    <p:sldId id="389" r:id="rId9"/>
    <p:sldId id="387"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293" r:id="rId2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55818372-6502-4EB6-9A93-8F5134DD1A96}">
          <p14:sldIdLst>
            <p14:sldId id="256"/>
            <p14:sldId id="405"/>
            <p14:sldId id="297"/>
            <p14:sldId id="388"/>
            <p14:sldId id="389"/>
            <p14:sldId id="387"/>
            <p14:sldId id="390"/>
            <p14:sldId id="391"/>
            <p14:sldId id="392"/>
            <p14:sldId id="393"/>
            <p14:sldId id="394"/>
            <p14:sldId id="395"/>
            <p14:sldId id="396"/>
            <p14:sldId id="397"/>
            <p14:sldId id="398"/>
            <p14:sldId id="399"/>
            <p14:sldId id="400"/>
            <p14:sldId id="401"/>
            <p14:sldId id="402"/>
            <p14:sldId id="403"/>
            <p14:sldId id="404"/>
            <p14:sldId id="2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ADDB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A7FA815-18C3-4E8E-B711-6D8A43519991}" type="datetimeFigureOut">
              <a:rPr lang="nl-BE" smtClean="0"/>
              <a:t>25/04/2024</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280FF44-E495-4EF5-B7C9-0D88113BDFEE}" type="slidenum">
              <a:rPr lang="nl-BE" smtClean="0"/>
              <a:t>‹nr.›</a:t>
            </a:fld>
            <a:endParaRPr lang="nl-BE"/>
          </a:p>
        </p:txBody>
      </p:sp>
    </p:spTree>
    <p:extLst>
      <p:ext uri="{BB962C8B-B14F-4D97-AF65-F5344CB8AC3E}">
        <p14:creationId xmlns:p14="http://schemas.microsoft.com/office/powerpoint/2010/main" val="2331727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a:t>
            </a:fld>
            <a:endParaRPr lang="nl-BE"/>
          </a:p>
        </p:txBody>
      </p:sp>
    </p:spTree>
    <p:extLst>
      <p:ext uri="{BB962C8B-B14F-4D97-AF65-F5344CB8AC3E}">
        <p14:creationId xmlns:p14="http://schemas.microsoft.com/office/powerpoint/2010/main" val="289127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10</a:t>
            </a:fld>
            <a:endParaRPr lang="nl-BE"/>
          </a:p>
        </p:txBody>
      </p:sp>
    </p:spTree>
    <p:extLst>
      <p:ext uri="{BB962C8B-B14F-4D97-AF65-F5344CB8AC3E}">
        <p14:creationId xmlns:p14="http://schemas.microsoft.com/office/powerpoint/2010/main" val="3434555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11</a:t>
            </a:fld>
            <a:endParaRPr lang="nl-BE"/>
          </a:p>
        </p:txBody>
      </p:sp>
    </p:spTree>
    <p:extLst>
      <p:ext uri="{BB962C8B-B14F-4D97-AF65-F5344CB8AC3E}">
        <p14:creationId xmlns:p14="http://schemas.microsoft.com/office/powerpoint/2010/main" val="2230525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12</a:t>
            </a:fld>
            <a:endParaRPr lang="nl-BE"/>
          </a:p>
        </p:txBody>
      </p:sp>
    </p:spTree>
    <p:extLst>
      <p:ext uri="{BB962C8B-B14F-4D97-AF65-F5344CB8AC3E}">
        <p14:creationId xmlns:p14="http://schemas.microsoft.com/office/powerpoint/2010/main" val="2496866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13</a:t>
            </a:fld>
            <a:endParaRPr lang="nl-BE"/>
          </a:p>
        </p:txBody>
      </p:sp>
    </p:spTree>
    <p:extLst>
      <p:ext uri="{BB962C8B-B14F-4D97-AF65-F5344CB8AC3E}">
        <p14:creationId xmlns:p14="http://schemas.microsoft.com/office/powerpoint/2010/main" val="2211382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14</a:t>
            </a:fld>
            <a:endParaRPr lang="nl-BE"/>
          </a:p>
        </p:txBody>
      </p:sp>
    </p:spTree>
    <p:extLst>
      <p:ext uri="{BB962C8B-B14F-4D97-AF65-F5344CB8AC3E}">
        <p14:creationId xmlns:p14="http://schemas.microsoft.com/office/powerpoint/2010/main" val="3678944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15</a:t>
            </a:fld>
            <a:endParaRPr lang="nl-BE"/>
          </a:p>
        </p:txBody>
      </p:sp>
    </p:spTree>
    <p:extLst>
      <p:ext uri="{BB962C8B-B14F-4D97-AF65-F5344CB8AC3E}">
        <p14:creationId xmlns:p14="http://schemas.microsoft.com/office/powerpoint/2010/main" val="2983735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16</a:t>
            </a:fld>
            <a:endParaRPr lang="nl-BE"/>
          </a:p>
        </p:txBody>
      </p:sp>
    </p:spTree>
    <p:extLst>
      <p:ext uri="{BB962C8B-B14F-4D97-AF65-F5344CB8AC3E}">
        <p14:creationId xmlns:p14="http://schemas.microsoft.com/office/powerpoint/2010/main" val="797088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17</a:t>
            </a:fld>
            <a:endParaRPr lang="nl-BE"/>
          </a:p>
        </p:txBody>
      </p:sp>
    </p:spTree>
    <p:extLst>
      <p:ext uri="{BB962C8B-B14F-4D97-AF65-F5344CB8AC3E}">
        <p14:creationId xmlns:p14="http://schemas.microsoft.com/office/powerpoint/2010/main" val="249978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18</a:t>
            </a:fld>
            <a:endParaRPr lang="nl-BE"/>
          </a:p>
        </p:txBody>
      </p:sp>
    </p:spTree>
    <p:extLst>
      <p:ext uri="{BB962C8B-B14F-4D97-AF65-F5344CB8AC3E}">
        <p14:creationId xmlns:p14="http://schemas.microsoft.com/office/powerpoint/2010/main" val="1091093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19</a:t>
            </a:fld>
            <a:endParaRPr lang="nl-BE"/>
          </a:p>
        </p:txBody>
      </p:sp>
    </p:spTree>
    <p:extLst>
      <p:ext uri="{BB962C8B-B14F-4D97-AF65-F5344CB8AC3E}">
        <p14:creationId xmlns:p14="http://schemas.microsoft.com/office/powerpoint/2010/main" val="1160019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a:t>
            </a:fld>
            <a:endParaRPr lang="nl-BE"/>
          </a:p>
        </p:txBody>
      </p:sp>
    </p:spTree>
    <p:extLst>
      <p:ext uri="{BB962C8B-B14F-4D97-AF65-F5344CB8AC3E}">
        <p14:creationId xmlns:p14="http://schemas.microsoft.com/office/powerpoint/2010/main" val="811690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20</a:t>
            </a:fld>
            <a:endParaRPr lang="nl-BE"/>
          </a:p>
        </p:txBody>
      </p:sp>
    </p:spTree>
    <p:extLst>
      <p:ext uri="{BB962C8B-B14F-4D97-AF65-F5344CB8AC3E}">
        <p14:creationId xmlns:p14="http://schemas.microsoft.com/office/powerpoint/2010/main" val="1095493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21</a:t>
            </a:fld>
            <a:endParaRPr lang="nl-BE"/>
          </a:p>
        </p:txBody>
      </p:sp>
    </p:spTree>
    <p:extLst>
      <p:ext uri="{BB962C8B-B14F-4D97-AF65-F5344CB8AC3E}">
        <p14:creationId xmlns:p14="http://schemas.microsoft.com/office/powerpoint/2010/main" val="2543090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22</a:t>
            </a:fld>
            <a:endParaRPr lang="nl-BE"/>
          </a:p>
        </p:txBody>
      </p:sp>
    </p:spTree>
    <p:extLst>
      <p:ext uri="{BB962C8B-B14F-4D97-AF65-F5344CB8AC3E}">
        <p14:creationId xmlns:p14="http://schemas.microsoft.com/office/powerpoint/2010/main" val="201948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3</a:t>
            </a:fld>
            <a:endParaRPr lang="nl-BE"/>
          </a:p>
        </p:txBody>
      </p:sp>
    </p:spTree>
    <p:extLst>
      <p:ext uri="{BB962C8B-B14F-4D97-AF65-F5344CB8AC3E}">
        <p14:creationId xmlns:p14="http://schemas.microsoft.com/office/powerpoint/2010/main" val="3229160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4</a:t>
            </a:fld>
            <a:endParaRPr lang="nl-BE"/>
          </a:p>
        </p:txBody>
      </p:sp>
    </p:spTree>
    <p:extLst>
      <p:ext uri="{BB962C8B-B14F-4D97-AF65-F5344CB8AC3E}">
        <p14:creationId xmlns:p14="http://schemas.microsoft.com/office/powerpoint/2010/main" val="1012925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5</a:t>
            </a:fld>
            <a:endParaRPr lang="nl-BE"/>
          </a:p>
        </p:txBody>
      </p:sp>
    </p:spTree>
    <p:extLst>
      <p:ext uri="{BB962C8B-B14F-4D97-AF65-F5344CB8AC3E}">
        <p14:creationId xmlns:p14="http://schemas.microsoft.com/office/powerpoint/2010/main" val="1824870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6</a:t>
            </a:fld>
            <a:endParaRPr lang="nl-BE"/>
          </a:p>
        </p:txBody>
      </p:sp>
    </p:spTree>
    <p:extLst>
      <p:ext uri="{BB962C8B-B14F-4D97-AF65-F5344CB8AC3E}">
        <p14:creationId xmlns:p14="http://schemas.microsoft.com/office/powerpoint/2010/main" val="2201911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7</a:t>
            </a:fld>
            <a:endParaRPr lang="nl-BE"/>
          </a:p>
        </p:txBody>
      </p:sp>
    </p:spTree>
    <p:extLst>
      <p:ext uri="{BB962C8B-B14F-4D97-AF65-F5344CB8AC3E}">
        <p14:creationId xmlns:p14="http://schemas.microsoft.com/office/powerpoint/2010/main" val="2229025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8</a:t>
            </a:fld>
            <a:endParaRPr lang="nl-BE"/>
          </a:p>
        </p:txBody>
      </p:sp>
    </p:spTree>
    <p:extLst>
      <p:ext uri="{BB962C8B-B14F-4D97-AF65-F5344CB8AC3E}">
        <p14:creationId xmlns:p14="http://schemas.microsoft.com/office/powerpoint/2010/main" val="1172917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9</a:t>
            </a:fld>
            <a:endParaRPr lang="nl-BE"/>
          </a:p>
        </p:txBody>
      </p:sp>
    </p:spTree>
    <p:extLst>
      <p:ext uri="{BB962C8B-B14F-4D97-AF65-F5344CB8AC3E}">
        <p14:creationId xmlns:p14="http://schemas.microsoft.com/office/powerpoint/2010/main" val="1859024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4698DF49-B6CF-4EF0-86E3-D25648E92D64}" type="datetimeFigureOut">
              <a:rPr lang="nl-BE" smtClean="0"/>
              <a:t>25/04/2024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488552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698DF49-B6CF-4EF0-86E3-D25648E92D64}" type="datetimeFigureOut">
              <a:rPr lang="nl-BE" smtClean="0"/>
              <a:t>25/04/2024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3126296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698DF49-B6CF-4EF0-86E3-D25648E92D64}" type="datetimeFigureOut">
              <a:rPr lang="nl-BE" smtClean="0"/>
              <a:t>25/04/2024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3156983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698DF49-B6CF-4EF0-86E3-D25648E92D64}" type="datetimeFigureOut">
              <a:rPr lang="nl-BE" smtClean="0"/>
              <a:t>25/04/2024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46725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698DF49-B6CF-4EF0-86E3-D25648E92D64}" type="datetimeFigureOut">
              <a:rPr lang="nl-BE" smtClean="0"/>
              <a:t>25/04/2024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228111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4698DF49-B6CF-4EF0-86E3-D25648E92D64}" type="datetimeFigureOut">
              <a:rPr lang="nl-BE" smtClean="0"/>
              <a:t>25/04/2024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185173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4698DF49-B6CF-4EF0-86E3-D25648E92D64}" type="datetimeFigureOut">
              <a:rPr lang="nl-BE" smtClean="0"/>
              <a:t>25/04/2024</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261598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4698DF49-B6CF-4EF0-86E3-D25648E92D64}" type="datetimeFigureOut">
              <a:rPr lang="nl-BE" smtClean="0"/>
              <a:t>25/04/2024</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809088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8DF49-B6CF-4EF0-86E3-D25648E92D64}" type="datetimeFigureOut">
              <a:rPr lang="nl-BE" smtClean="0"/>
              <a:t>25/04/2024</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292182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698DF49-B6CF-4EF0-86E3-D25648E92D64}" type="datetimeFigureOut">
              <a:rPr lang="nl-BE" smtClean="0"/>
              <a:t>25/04/2024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152642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698DF49-B6CF-4EF0-86E3-D25648E92D64}" type="datetimeFigureOut">
              <a:rPr lang="nl-BE" smtClean="0"/>
              <a:t>25/04/2024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3465051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8DF49-B6CF-4EF0-86E3-D25648E92D64}" type="datetimeFigureOut">
              <a:rPr lang="nl-BE" smtClean="0"/>
              <a:t>25/04/2024</a:t>
            </a:fld>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B4CFA-4DB4-43DB-B516-DFF76F947536}" type="slidenum">
              <a:rPr lang="nl-BE" smtClean="0"/>
              <a:t>‹nr.›</a:t>
            </a:fld>
            <a:endParaRPr lang="nl-BE"/>
          </a:p>
        </p:txBody>
      </p:sp>
    </p:spTree>
    <p:extLst>
      <p:ext uri="{BB962C8B-B14F-4D97-AF65-F5344CB8AC3E}">
        <p14:creationId xmlns:p14="http://schemas.microsoft.com/office/powerpoint/2010/main" val="2151193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mailto:info@handbal.b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http://www.handbal.be/" TargetMode="External"/><Relationship Id="rId4" Type="http://schemas.openxmlformats.org/officeDocument/2006/relationships/hyperlink" Target="mailto:info@handbal.b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aangetekende.emai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aangetekende.emai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659652-13F9-424A-A7CF-D721BED7F8F9}"/>
              </a:ext>
            </a:extLst>
          </p:cNvPr>
          <p:cNvSpPr>
            <a:spLocks noGrp="1"/>
          </p:cNvSpPr>
          <p:nvPr>
            <p:ph type="ctrTitle"/>
          </p:nvPr>
        </p:nvSpPr>
        <p:spPr>
          <a:xfrm>
            <a:off x="237561" y="544777"/>
            <a:ext cx="6477564" cy="2076333"/>
          </a:xfrm>
        </p:spPr>
        <p:txBody>
          <a:bodyPr anchor="t">
            <a:normAutofit fontScale="90000"/>
          </a:bodyPr>
          <a:lstStyle/>
          <a:p>
            <a:pPr algn="l"/>
            <a:r>
              <a:rPr lang="nl-BE" sz="4900" b="1" dirty="0">
                <a:latin typeface="Trebuchet MS" panose="020B0603020202020204" pitchFamily="34" charset="0"/>
              </a:rPr>
              <a:t>Kopie v/e ontslag van een speler verzenden naar de VHV </a:t>
            </a:r>
            <a:br>
              <a:rPr lang="nl-BE" sz="4400" b="1" dirty="0">
                <a:latin typeface="Trebuchet MS" panose="020B0603020202020204" pitchFamily="34" charset="0"/>
              </a:rPr>
            </a:br>
            <a:br>
              <a:rPr lang="nl-BE" sz="4400" b="1" dirty="0">
                <a:latin typeface="Trebuchet MS" panose="020B0603020202020204" pitchFamily="34" charset="0"/>
              </a:rPr>
            </a:br>
            <a:br>
              <a:rPr lang="nl-BE" sz="3600" b="1" dirty="0">
                <a:latin typeface="Trebuchet MS" panose="020B0603020202020204" pitchFamily="34" charset="0"/>
              </a:rPr>
            </a:br>
            <a:endParaRPr lang="nl-BE" sz="3600" b="1" dirty="0">
              <a:latin typeface="Trebuchet MS" panose="020B0603020202020204" pitchFamily="34" charset="0"/>
            </a:endParaRPr>
          </a:p>
        </p:txBody>
      </p:sp>
      <p:sp>
        <p:nvSpPr>
          <p:cNvPr id="10" name="Freeform: Shape 9">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descr="Afbeelding met teken, shirt&#10;&#10;Automatisch gegenereerde beschrijving">
            <a:extLst>
              <a:ext uri="{FF2B5EF4-FFF2-40B4-BE49-F238E27FC236}">
                <a16:creationId xmlns:a16="http://schemas.microsoft.com/office/drawing/2014/main" id="{B087FE9C-AE0B-4E0C-9299-94340EE0B835}"/>
              </a:ext>
            </a:extLst>
          </p:cNvPr>
          <p:cNvPicPr>
            <a:picLocks noChangeAspect="1"/>
          </p:cNvPicPr>
          <p:nvPr/>
        </p:nvPicPr>
        <p:blipFill rotWithShape="1">
          <a:blip r:embed="rId3">
            <a:extLst>
              <a:ext uri="{28A0092B-C50C-407E-A947-70E740481C1C}">
                <a14:useLocalDpi xmlns:a14="http://schemas.microsoft.com/office/drawing/2010/main" val="0"/>
              </a:ext>
            </a:extLst>
          </a:blip>
          <a:srcRect b="1338"/>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147298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6"/>
            <a:ext cx="10940057" cy="91016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700" b="1" dirty="0">
                <a:solidFill>
                  <a:srgbClr val="70AD47"/>
                </a:solidFill>
                <a:latin typeface="Trebuchet MS" panose="020B0603020202020204" pitchFamily="34" charset="0"/>
              </a:rPr>
              <a:t>Procedure aanmelding bij DIGICONNECT</a:t>
            </a:r>
            <a:br>
              <a:rPr lang="nl-BE" sz="3300" b="1" dirty="0">
                <a:solidFill>
                  <a:srgbClr val="70AD47"/>
                </a:solidFill>
                <a:latin typeface="Trebuchet MS" panose="020B0603020202020204" pitchFamily="34" charset="0"/>
              </a:rPr>
            </a:br>
            <a:endParaRPr lang="nl-BE" sz="3300" b="1" dirty="0">
              <a:solidFill>
                <a:srgbClr val="70AD47"/>
              </a:solidFill>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344165"/>
            <a:ext cx="1292087" cy="1339806"/>
          </a:xfrm>
          <a:prstGeom prst="rect">
            <a:avLst/>
          </a:prstGeom>
        </p:spPr>
      </p:pic>
      <p:graphicFrame>
        <p:nvGraphicFramePr>
          <p:cNvPr id="3" name="Tabel 2">
            <a:extLst>
              <a:ext uri="{FF2B5EF4-FFF2-40B4-BE49-F238E27FC236}">
                <a16:creationId xmlns:a16="http://schemas.microsoft.com/office/drawing/2014/main" id="{9BED07B8-0557-6701-922D-29CAF2DBC7BD}"/>
              </a:ext>
            </a:extLst>
          </p:cNvPr>
          <p:cNvGraphicFramePr>
            <a:graphicFrameLocks noGrp="1"/>
          </p:cNvGraphicFramePr>
          <p:nvPr>
            <p:extLst>
              <p:ext uri="{D42A27DB-BD31-4B8C-83A1-F6EECF244321}">
                <p14:modId xmlns:p14="http://schemas.microsoft.com/office/powerpoint/2010/main" val="3033872139"/>
              </p:ext>
            </p:extLst>
          </p:nvPr>
        </p:nvGraphicFramePr>
        <p:xfrm>
          <a:off x="858242" y="1168729"/>
          <a:ext cx="8849962" cy="609600"/>
        </p:xfrm>
        <a:graphic>
          <a:graphicData uri="http://schemas.openxmlformats.org/drawingml/2006/table">
            <a:tbl>
              <a:tblPr firstRow="1" bandRow="1">
                <a:tableStyleId>{93296810-A885-4BE3-A3E7-6D5BEEA58F35}</a:tableStyleId>
              </a:tblPr>
              <a:tblGrid>
                <a:gridCol w="948709">
                  <a:extLst>
                    <a:ext uri="{9D8B030D-6E8A-4147-A177-3AD203B41FA5}">
                      <a16:colId xmlns:a16="http://schemas.microsoft.com/office/drawing/2014/main" val="1859987545"/>
                    </a:ext>
                  </a:extLst>
                </a:gridCol>
                <a:gridCol w="7901253">
                  <a:extLst>
                    <a:ext uri="{9D8B030D-6E8A-4147-A177-3AD203B41FA5}">
                      <a16:colId xmlns:a16="http://schemas.microsoft.com/office/drawing/2014/main" val="2316082854"/>
                    </a:ext>
                  </a:extLst>
                </a:gridCol>
              </a:tblGrid>
              <a:tr h="155903">
                <a:tc>
                  <a:txBody>
                    <a:bodyPr/>
                    <a:lstStyle/>
                    <a:p>
                      <a:r>
                        <a:rPr lang="nl-NL" sz="1400" dirty="0"/>
                        <a:t>Stap</a:t>
                      </a:r>
                      <a:endParaRPr lang="nl-BE" sz="1400" dirty="0"/>
                    </a:p>
                  </a:txBody>
                  <a:tcPr/>
                </a:tc>
                <a:tc>
                  <a:txBody>
                    <a:bodyPr/>
                    <a:lstStyle/>
                    <a:p>
                      <a:r>
                        <a:rPr lang="nl-NL" sz="1400" dirty="0"/>
                        <a:t>Beschrijving</a:t>
                      </a:r>
                      <a:endParaRPr lang="nl-BE" sz="1400" dirty="0"/>
                    </a:p>
                  </a:txBody>
                  <a:tcPr/>
                </a:tc>
                <a:extLst>
                  <a:ext uri="{0D108BD9-81ED-4DB2-BD59-A6C34878D82A}">
                    <a16:rowId xmlns:a16="http://schemas.microsoft.com/office/drawing/2014/main" val="3431590826"/>
                  </a:ext>
                </a:extLst>
              </a:tr>
              <a:tr h="0">
                <a:tc>
                  <a:txBody>
                    <a:bodyPr/>
                    <a:lstStyle/>
                    <a:p>
                      <a:r>
                        <a:rPr lang="nl-NL" sz="1400" dirty="0"/>
                        <a:t>Stap 8</a:t>
                      </a:r>
                      <a:endParaRPr lang="nl-BE" sz="1400" dirty="0"/>
                    </a:p>
                  </a:txBody>
                  <a:tcPr/>
                </a:tc>
                <a:tc>
                  <a:txBody>
                    <a:bodyPr/>
                    <a:lstStyle/>
                    <a:p>
                      <a:r>
                        <a:rPr lang="nl-NL" sz="1400" dirty="0"/>
                        <a:t>Aanmelden op je ‘nieuwe’ account via een identificatieprocedure met het verzenden van een code via sms </a:t>
                      </a:r>
                    </a:p>
                  </a:txBody>
                  <a:tcPr/>
                </a:tc>
                <a:extLst>
                  <a:ext uri="{0D108BD9-81ED-4DB2-BD59-A6C34878D82A}">
                    <a16:rowId xmlns:a16="http://schemas.microsoft.com/office/drawing/2014/main" val="3044267431"/>
                  </a:ext>
                </a:extLst>
              </a:tr>
            </a:tbl>
          </a:graphicData>
        </a:graphic>
      </p:graphicFrame>
      <p:pic>
        <p:nvPicPr>
          <p:cNvPr id="5" name="Afbeelding 4" descr="Afbeelding met tekst, schermopname, software, Multimediasoftware&#10;&#10;Automatisch gegenereerde beschrijving">
            <a:extLst>
              <a:ext uri="{FF2B5EF4-FFF2-40B4-BE49-F238E27FC236}">
                <a16:creationId xmlns:a16="http://schemas.microsoft.com/office/drawing/2014/main" id="{1F8364E4-A36E-5A43-715A-ED8CC267B65D}"/>
              </a:ext>
            </a:extLst>
          </p:cNvPr>
          <p:cNvPicPr>
            <a:picLocks noChangeAspect="1"/>
          </p:cNvPicPr>
          <p:nvPr/>
        </p:nvPicPr>
        <p:blipFill>
          <a:blip r:embed="rId4"/>
          <a:stretch>
            <a:fillRect/>
          </a:stretch>
        </p:blipFill>
        <p:spPr>
          <a:xfrm>
            <a:off x="858242" y="2656698"/>
            <a:ext cx="5344843" cy="3006474"/>
          </a:xfrm>
          <a:prstGeom prst="rect">
            <a:avLst/>
          </a:prstGeom>
        </p:spPr>
      </p:pic>
      <p:pic>
        <p:nvPicPr>
          <p:cNvPr id="8" name="Afbeelding 7" descr="Afbeelding met tekst, schermopname, software, Besturingssysteem&#10;&#10;Automatisch gegenereerde beschrijving">
            <a:extLst>
              <a:ext uri="{FF2B5EF4-FFF2-40B4-BE49-F238E27FC236}">
                <a16:creationId xmlns:a16="http://schemas.microsoft.com/office/drawing/2014/main" id="{48171125-0808-8A8E-E8F9-0943E6DC2E6C}"/>
              </a:ext>
            </a:extLst>
          </p:cNvPr>
          <p:cNvPicPr>
            <a:picLocks noChangeAspect="1"/>
          </p:cNvPicPr>
          <p:nvPr/>
        </p:nvPicPr>
        <p:blipFill rotWithShape="1">
          <a:blip r:embed="rId5"/>
          <a:srcRect l="12119" r="10599" b="8364"/>
          <a:stretch/>
        </p:blipFill>
        <p:spPr>
          <a:xfrm>
            <a:off x="7201754" y="2656698"/>
            <a:ext cx="4451983" cy="3778776"/>
          </a:xfrm>
          <a:prstGeom prst="rect">
            <a:avLst/>
          </a:prstGeom>
        </p:spPr>
      </p:pic>
      <p:sp>
        <p:nvSpPr>
          <p:cNvPr id="2" name="Pijl: rechts 1">
            <a:extLst>
              <a:ext uri="{FF2B5EF4-FFF2-40B4-BE49-F238E27FC236}">
                <a16:creationId xmlns:a16="http://schemas.microsoft.com/office/drawing/2014/main" id="{79E21493-BEAA-C90E-377C-7A42944537BA}"/>
              </a:ext>
            </a:extLst>
          </p:cNvPr>
          <p:cNvSpPr/>
          <p:nvPr/>
        </p:nvSpPr>
        <p:spPr>
          <a:xfrm flipV="1">
            <a:off x="7315200" y="3273629"/>
            <a:ext cx="447472" cy="31074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spTree>
    <p:extLst>
      <p:ext uri="{BB962C8B-B14F-4D97-AF65-F5344CB8AC3E}">
        <p14:creationId xmlns:p14="http://schemas.microsoft.com/office/powerpoint/2010/main" val="102722197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6"/>
            <a:ext cx="10940057" cy="91016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700" b="1" dirty="0">
                <a:solidFill>
                  <a:srgbClr val="70AD47"/>
                </a:solidFill>
                <a:latin typeface="Trebuchet MS" panose="020B0603020202020204" pitchFamily="34" charset="0"/>
              </a:rPr>
              <a:t>Procedure aanmelding bij DIGICONNECT</a:t>
            </a:r>
            <a:br>
              <a:rPr lang="nl-BE" sz="3300" b="1" dirty="0">
                <a:solidFill>
                  <a:srgbClr val="70AD47"/>
                </a:solidFill>
                <a:latin typeface="Trebuchet MS" panose="020B0603020202020204" pitchFamily="34" charset="0"/>
              </a:rPr>
            </a:br>
            <a:endParaRPr lang="nl-BE" sz="3300" b="1" dirty="0">
              <a:solidFill>
                <a:srgbClr val="70AD47"/>
              </a:solidFill>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344165"/>
            <a:ext cx="1292087" cy="1339806"/>
          </a:xfrm>
          <a:prstGeom prst="rect">
            <a:avLst/>
          </a:prstGeom>
        </p:spPr>
      </p:pic>
      <p:graphicFrame>
        <p:nvGraphicFramePr>
          <p:cNvPr id="3" name="Tabel 2">
            <a:extLst>
              <a:ext uri="{FF2B5EF4-FFF2-40B4-BE49-F238E27FC236}">
                <a16:creationId xmlns:a16="http://schemas.microsoft.com/office/drawing/2014/main" id="{9BED07B8-0557-6701-922D-29CAF2DBC7BD}"/>
              </a:ext>
            </a:extLst>
          </p:cNvPr>
          <p:cNvGraphicFramePr>
            <a:graphicFrameLocks noGrp="1"/>
          </p:cNvGraphicFramePr>
          <p:nvPr>
            <p:extLst>
              <p:ext uri="{D42A27DB-BD31-4B8C-83A1-F6EECF244321}">
                <p14:modId xmlns:p14="http://schemas.microsoft.com/office/powerpoint/2010/main" val="3321428559"/>
              </p:ext>
            </p:extLst>
          </p:nvPr>
        </p:nvGraphicFramePr>
        <p:xfrm>
          <a:off x="858242" y="1168729"/>
          <a:ext cx="5237758" cy="3048000"/>
        </p:xfrm>
        <a:graphic>
          <a:graphicData uri="http://schemas.openxmlformats.org/drawingml/2006/table">
            <a:tbl>
              <a:tblPr firstRow="1" bandRow="1">
                <a:tableStyleId>{93296810-A885-4BE3-A3E7-6D5BEEA58F35}</a:tableStyleId>
              </a:tblPr>
              <a:tblGrid>
                <a:gridCol w="861750">
                  <a:extLst>
                    <a:ext uri="{9D8B030D-6E8A-4147-A177-3AD203B41FA5}">
                      <a16:colId xmlns:a16="http://schemas.microsoft.com/office/drawing/2014/main" val="1859987545"/>
                    </a:ext>
                  </a:extLst>
                </a:gridCol>
                <a:gridCol w="4376008">
                  <a:extLst>
                    <a:ext uri="{9D8B030D-6E8A-4147-A177-3AD203B41FA5}">
                      <a16:colId xmlns:a16="http://schemas.microsoft.com/office/drawing/2014/main" val="2316082854"/>
                    </a:ext>
                  </a:extLst>
                </a:gridCol>
              </a:tblGrid>
              <a:tr h="155903">
                <a:tc>
                  <a:txBody>
                    <a:bodyPr/>
                    <a:lstStyle/>
                    <a:p>
                      <a:r>
                        <a:rPr lang="nl-NL" sz="1400" dirty="0"/>
                        <a:t>Stap</a:t>
                      </a:r>
                      <a:endParaRPr lang="nl-BE" sz="1400" dirty="0"/>
                    </a:p>
                  </a:txBody>
                  <a:tcPr/>
                </a:tc>
                <a:tc>
                  <a:txBody>
                    <a:bodyPr/>
                    <a:lstStyle/>
                    <a:p>
                      <a:r>
                        <a:rPr lang="nl-NL" sz="1400" dirty="0"/>
                        <a:t>Beschrijving</a:t>
                      </a:r>
                      <a:endParaRPr lang="nl-BE" sz="1400" dirty="0"/>
                    </a:p>
                  </a:txBody>
                  <a:tcPr/>
                </a:tc>
                <a:extLst>
                  <a:ext uri="{0D108BD9-81ED-4DB2-BD59-A6C34878D82A}">
                    <a16:rowId xmlns:a16="http://schemas.microsoft.com/office/drawing/2014/main" val="3431590826"/>
                  </a:ext>
                </a:extLst>
              </a:tr>
              <a:tr h="0">
                <a:tc>
                  <a:txBody>
                    <a:bodyPr/>
                    <a:lstStyle/>
                    <a:p>
                      <a:r>
                        <a:rPr lang="nl-NL" sz="1400" dirty="0"/>
                        <a:t>Stap 9</a:t>
                      </a:r>
                      <a:endParaRPr lang="nl-BE" sz="1400" dirty="0"/>
                    </a:p>
                  </a:txBody>
                  <a:tcPr/>
                </a:tc>
                <a:tc>
                  <a:txBody>
                    <a:bodyPr/>
                    <a:lstStyle/>
                    <a:p>
                      <a:r>
                        <a:rPr lang="nl-NL" sz="1400" dirty="0"/>
                        <a:t>Om je in de toekomst te kunnen inloggen wordt er gebruik gemaakt van een </a:t>
                      </a:r>
                      <a:r>
                        <a:rPr lang="nl-NL" sz="1400" dirty="0" err="1"/>
                        <a:t>authenticator</a:t>
                      </a:r>
                      <a:r>
                        <a:rPr lang="nl-NL" sz="1400" dirty="0"/>
                        <a:t>-app.</a:t>
                      </a:r>
                    </a:p>
                    <a:p>
                      <a:r>
                        <a:rPr lang="nl-NL" sz="1400" dirty="0"/>
                        <a:t>Bijgevolg dien je </a:t>
                      </a:r>
                      <a:r>
                        <a:rPr lang="nl-NL" sz="1400" dirty="0" err="1"/>
                        <a:t>authenticator</a:t>
                      </a:r>
                      <a:r>
                        <a:rPr lang="nl-NL" sz="1400" dirty="0"/>
                        <a:t> app te activeren. </a:t>
                      </a:r>
                      <a:r>
                        <a:rPr lang="nl-NL" sz="1400" dirty="0" err="1"/>
                        <a:t>Digiconnect</a:t>
                      </a:r>
                      <a:r>
                        <a:rPr lang="nl-NL" sz="1400" dirty="0"/>
                        <a:t> suggereert Google </a:t>
                      </a:r>
                      <a:r>
                        <a:rPr lang="nl-NL" sz="1400" dirty="0" err="1"/>
                        <a:t>authenticator</a:t>
                      </a:r>
                      <a:r>
                        <a:rPr lang="nl-NL" sz="1400" dirty="0"/>
                        <a:t>. Een alternatief is </a:t>
                      </a:r>
                      <a:r>
                        <a:rPr lang="nl-NL" sz="1400" dirty="0" err="1"/>
                        <a:t>microsoft</a:t>
                      </a:r>
                      <a:r>
                        <a:rPr lang="nl-NL" sz="1400" dirty="0"/>
                        <a:t> </a:t>
                      </a:r>
                      <a:r>
                        <a:rPr lang="nl-NL" sz="1400" dirty="0" err="1"/>
                        <a:t>authenticator</a:t>
                      </a:r>
                      <a:r>
                        <a:rPr lang="nl-NL" sz="1400" dirty="0"/>
                        <a:t>. Je vindt beide in </a:t>
                      </a:r>
                      <a:r>
                        <a:rPr lang="nl-NL" sz="1400" dirty="0" err="1"/>
                        <a:t>play</a:t>
                      </a:r>
                      <a:r>
                        <a:rPr lang="nl-NL" sz="1400" dirty="0"/>
                        <a:t> store</a:t>
                      </a:r>
                    </a:p>
                  </a:txBody>
                  <a:tcPr/>
                </a:tc>
                <a:extLst>
                  <a:ext uri="{0D108BD9-81ED-4DB2-BD59-A6C34878D82A}">
                    <a16:rowId xmlns:a16="http://schemas.microsoft.com/office/drawing/2014/main" val="3044267431"/>
                  </a:ext>
                </a:extLst>
              </a:tr>
              <a:tr h="0">
                <a:tc>
                  <a:txBody>
                    <a:bodyPr/>
                    <a:lstStyle/>
                    <a:p>
                      <a:r>
                        <a:rPr lang="nl-NL" sz="1400" dirty="0"/>
                        <a:t>Stap 10</a:t>
                      </a:r>
                      <a:endParaRPr lang="nl-BE" sz="1400" dirty="0"/>
                    </a:p>
                  </a:txBody>
                  <a:tcPr/>
                </a:tc>
                <a:tc>
                  <a:txBody>
                    <a:bodyPr/>
                    <a:lstStyle/>
                    <a:p>
                      <a:r>
                        <a:rPr lang="nl-NL" sz="1400" dirty="0"/>
                        <a:t>Eens de </a:t>
                      </a:r>
                      <a:r>
                        <a:rPr lang="nl-NL" sz="1400" dirty="0" err="1"/>
                        <a:t>authenticator</a:t>
                      </a:r>
                      <a:r>
                        <a:rPr lang="nl-NL" sz="1400" dirty="0"/>
                        <a:t> app is geïnstalleerd kan je vanuit deze app de </a:t>
                      </a:r>
                      <a:r>
                        <a:rPr lang="nl-NL" sz="1400" dirty="0" err="1"/>
                        <a:t>qrcode</a:t>
                      </a:r>
                      <a:r>
                        <a:rPr lang="nl-NL" sz="1400" dirty="0"/>
                        <a:t> op het scherm inlezen. </a:t>
                      </a:r>
                      <a:r>
                        <a:rPr lang="nl-NL" sz="1400" dirty="0" err="1"/>
                        <a:t>Digiconnect</a:t>
                      </a:r>
                      <a:r>
                        <a:rPr lang="nl-NL" sz="1400" dirty="0"/>
                        <a:t> verstuurt een authenticatie code naar de </a:t>
                      </a:r>
                      <a:r>
                        <a:rPr lang="nl-NL" sz="1400" dirty="0" err="1"/>
                        <a:t>authenticator</a:t>
                      </a:r>
                      <a:r>
                        <a:rPr lang="nl-NL" sz="1400" dirty="0"/>
                        <a:t> app.</a:t>
                      </a:r>
                      <a:br>
                        <a:rPr lang="nl-NL" sz="1400" dirty="0"/>
                      </a:br>
                      <a:r>
                        <a:rPr lang="nl-NL" sz="1400" dirty="0"/>
                        <a:t>Deze 6cijfer-code dien je in te geven waardoor je toegang krijgt tot de </a:t>
                      </a:r>
                      <a:r>
                        <a:rPr lang="nl-NL" sz="1400" dirty="0" err="1"/>
                        <a:t>digiconnect</a:t>
                      </a:r>
                      <a:r>
                        <a:rPr lang="nl-NL" sz="1400" dirty="0"/>
                        <a:t>-toepassing</a:t>
                      </a:r>
                    </a:p>
                  </a:txBody>
                  <a:tcPr/>
                </a:tc>
                <a:extLst>
                  <a:ext uri="{0D108BD9-81ED-4DB2-BD59-A6C34878D82A}">
                    <a16:rowId xmlns:a16="http://schemas.microsoft.com/office/drawing/2014/main" val="1117139878"/>
                  </a:ext>
                </a:extLst>
              </a:tr>
            </a:tbl>
          </a:graphicData>
        </a:graphic>
      </p:graphicFrame>
      <p:sp>
        <p:nvSpPr>
          <p:cNvPr id="2" name="Pijl: rechts 1">
            <a:extLst>
              <a:ext uri="{FF2B5EF4-FFF2-40B4-BE49-F238E27FC236}">
                <a16:creationId xmlns:a16="http://schemas.microsoft.com/office/drawing/2014/main" id="{79E21493-BEAA-C90E-377C-7A42944537BA}"/>
              </a:ext>
            </a:extLst>
          </p:cNvPr>
          <p:cNvSpPr/>
          <p:nvPr/>
        </p:nvSpPr>
        <p:spPr>
          <a:xfrm flipV="1">
            <a:off x="6096000" y="5116526"/>
            <a:ext cx="447472" cy="31074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pic>
        <p:nvPicPr>
          <p:cNvPr id="4" name="Afbeelding 3" descr="Afbeelding met tekst, schermopname, software, Webpagina&#10;&#10;Automatisch gegenereerde beschrijving">
            <a:extLst>
              <a:ext uri="{FF2B5EF4-FFF2-40B4-BE49-F238E27FC236}">
                <a16:creationId xmlns:a16="http://schemas.microsoft.com/office/drawing/2014/main" id="{CF845F06-013B-CD77-44AB-E91F210791F8}"/>
              </a:ext>
            </a:extLst>
          </p:cNvPr>
          <p:cNvPicPr>
            <a:picLocks noChangeAspect="1"/>
          </p:cNvPicPr>
          <p:nvPr/>
        </p:nvPicPr>
        <p:blipFill>
          <a:blip r:embed="rId4"/>
          <a:stretch>
            <a:fillRect/>
          </a:stretch>
        </p:blipFill>
        <p:spPr>
          <a:xfrm>
            <a:off x="6702120" y="1140956"/>
            <a:ext cx="3434678" cy="5094029"/>
          </a:xfrm>
          <a:prstGeom prst="rect">
            <a:avLst/>
          </a:prstGeom>
        </p:spPr>
      </p:pic>
    </p:spTree>
    <p:extLst>
      <p:ext uri="{BB962C8B-B14F-4D97-AF65-F5344CB8AC3E}">
        <p14:creationId xmlns:p14="http://schemas.microsoft.com/office/powerpoint/2010/main" val="242102886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6"/>
            <a:ext cx="10940057" cy="91016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700" b="1" dirty="0">
                <a:solidFill>
                  <a:srgbClr val="70AD47"/>
                </a:solidFill>
                <a:latin typeface="Trebuchet MS" panose="020B0603020202020204" pitchFamily="34" charset="0"/>
              </a:rPr>
              <a:t>Procedure aanmelding bij DIGICONNECT</a:t>
            </a:r>
            <a:br>
              <a:rPr lang="nl-BE" sz="3300" b="1" dirty="0">
                <a:solidFill>
                  <a:srgbClr val="70AD47"/>
                </a:solidFill>
                <a:latin typeface="Trebuchet MS" panose="020B0603020202020204" pitchFamily="34" charset="0"/>
              </a:rPr>
            </a:br>
            <a:endParaRPr lang="nl-BE" sz="3300" b="1" dirty="0">
              <a:solidFill>
                <a:srgbClr val="70AD47"/>
              </a:solidFill>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344165"/>
            <a:ext cx="1292087" cy="1339806"/>
          </a:xfrm>
          <a:prstGeom prst="rect">
            <a:avLst/>
          </a:prstGeom>
        </p:spPr>
      </p:pic>
      <p:graphicFrame>
        <p:nvGraphicFramePr>
          <p:cNvPr id="3" name="Tabel 2">
            <a:extLst>
              <a:ext uri="{FF2B5EF4-FFF2-40B4-BE49-F238E27FC236}">
                <a16:creationId xmlns:a16="http://schemas.microsoft.com/office/drawing/2014/main" id="{9BED07B8-0557-6701-922D-29CAF2DBC7BD}"/>
              </a:ext>
            </a:extLst>
          </p:cNvPr>
          <p:cNvGraphicFramePr>
            <a:graphicFrameLocks noGrp="1"/>
          </p:cNvGraphicFramePr>
          <p:nvPr/>
        </p:nvGraphicFramePr>
        <p:xfrm>
          <a:off x="858242" y="1168729"/>
          <a:ext cx="5237758" cy="3048000"/>
        </p:xfrm>
        <a:graphic>
          <a:graphicData uri="http://schemas.openxmlformats.org/drawingml/2006/table">
            <a:tbl>
              <a:tblPr firstRow="1" bandRow="1">
                <a:tableStyleId>{93296810-A885-4BE3-A3E7-6D5BEEA58F35}</a:tableStyleId>
              </a:tblPr>
              <a:tblGrid>
                <a:gridCol w="861750">
                  <a:extLst>
                    <a:ext uri="{9D8B030D-6E8A-4147-A177-3AD203B41FA5}">
                      <a16:colId xmlns:a16="http://schemas.microsoft.com/office/drawing/2014/main" val="1859987545"/>
                    </a:ext>
                  </a:extLst>
                </a:gridCol>
                <a:gridCol w="4376008">
                  <a:extLst>
                    <a:ext uri="{9D8B030D-6E8A-4147-A177-3AD203B41FA5}">
                      <a16:colId xmlns:a16="http://schemas.microsoft.com/office/drawing/2014/main" val="2316082854"/>
                    </a:ext>
                  </a:extLst>
                </a:gridCol>
              </a:tblGrid>
              <a:tr h="155903">
                <a:tc>
                  <a:txBody>
                    <a:bodyPr/>
                    <a:lstStyle/>
                    <a:p>
                      <a:r>
                        <a:rPr lang="nl-NL" sz="1400" dirty="0"/>
                        <a:t>Stap</a:t>
                      </a:r>
                      <a:endParaRPr lang="nl-BE" sz="1400" dirty="0"/>
                    </a:p>
                  </a:txBody>
                  <a:tcPr/>
                </a:tc>
                <a:tc>
                  <a:txBody>
                    <a:bodyPr/>
                    <a:lstStyle/>
                    <a:p>
                      <a:r>
                        <a:rPr lang="nl-NL" sz="1400" dirty="0"/>
                        <a:t>Beschrijving</a:t>
                      </a:r>
                      <a:endParaRPr lang="nl-BE" sz="1400" dirty="0"/>
                    </a:p>
                  </a:txBody>
                  <a:tcPr/>
                </a:tc>
                <a:extLst>
                  <a:ext uri="{0D108BD9-81ED-4DB2-BD59-A6C34878D82A}">
                    <a16:rowId xmlns:a16="http://schemas.microsoft.com/office/drawing/2014/main" val="3431590826"/>
                  </a:ext>
                </a:extLst>
              </a:tr>
              <a:tr h="0">
                <a:tc>
                  <a:txBody>
                    <a:bodyPr/>
                    <a:lstStyle/>
                    <a:p>
                      <a:r>
                        <a:rPr lang="nl-NL" sz="1400" dirty="0"/>
                        <a:t>Stap 9</a:t>
                      </a:r>
                      <a:endParaRPr lang="nl-BE" sz="1400" dirty="0"/>
                    </a:p>
                  </a:txBody>
                  <a:tcPr/>
                </a:tc>
                <a:tc>
                  <a:txBody>
                    <a:bodyPr/>
                    <a:lstStyle/>
                    <a:p>
                      <a:r>
                        <a:rPr lang="nl-NL" sz="1400" dirty="0"/>
                        <a:t>Om je in de toekomst te kunnen inloggen wordt er gebruik gemaakt van een </a:t>
                      </a:r>
                      <a:r>
                        <a:rPr lang="nl-NL" sz="1400" dirty="0" err="1"/>
                        <a:t>authenticator</a:t>
                      </a:r>
                      <a:r>
                        <a:rPr lang="nl-NL" sz="1400" dirty="0"/>
                        <a:t>-app.</a:t>
                      </a:r>
                    </a:p>
                    <a:p>
                      <a:r>
                        <a:rPr lang="nl-NL" sz="1400" dirty="0"/>
                        <a:t>Bijgevolg dien je </a:t>
                      </a:r>
                      <a:r>
                        <a:rPr lang="nl-NL" sz="1400" dirty="0" err="1"/>
                        <a:t>authenticator</a:t>
                      </a:r>
                      <a:r>
                        <a:rPr lang="nl-NL" sz="1400" dirty="0"/>
                        <a:t> app te activeren. </a:t>
                      </a:r>
                      <a:r>
                        <a:rPr lang="nl-NL" sz="1400" dirty="0" err="1"/>
                        <a:t>Digiconnect</a:t>
                      </a:r>
                      <a:r>
                        <a:rPr lang="nl-NL" sz="1400" dirty="0"/>
                        <a:t> suggereert Google </a:t>
                      </a:r>
                      <a:r>
                        <a:rPr lang="nl-NL" sz="1400" dirty="0" err="1"/>
                        <a:t>authenticator</a:t>
                      </a:r>
                      <a:r>
                        <a:rPr lang="nl-NL" sz="1400" dirty="0"/>
                        <a:t>. Een alternatief is </a:t>
                      </a:r>
                      <a:r>
                        <a:rPr lang="nl-NL" sz="1400" dirty="0" err="1"/>
                        <a:t>microsoft</a:t>
                      </a:r>
                      <a:r>
                        <a:rPr lang="nl-NL" sz="1400" dirty="0"/>
                        <a:t> </a:t>
                      </a:r>
                      <a:r>
                        <a:rPr lang="nl-NL" sz="1400" dirty="0" err="1"/>
                        <a:t>authenticator</a:t>
                      </a:r>
                      <a:r>
                        <a:rPr lang="nl-NL" sz="1400" dirty="0"/>
                        <a:t>. Je vindt beide in </a:t>
                      </a:r>
                      <a:r>
                        <a:rPr lang="nl-NL" sz="1400" dirty="0" err="1"/>
                        <a:t>play</a:t>
                      </a:r>
                      <a:r>
                        <a:rPr lang="nl-NL" sz="1400" dirty="0"/>
                        <a:t> store</a:t>
                      </a:r>
                    </a:p>
                  </a:txBody>
                  <a:tcPr/>
                </a:tc>
                <a:extLst>
                  <a:ext uri="{0D108BD9-81ED-4DB2-BD59-A6C34878D82A}">
                    <a16:rowId xmlns:a16="http://schemas.microsoft.com/office/drawing/2014/main" val="3044267431"/>
                  </a:ext>
                </a:extLst>
              </a:tr>
              <a:tr h="0">
                <a:tc>
                  <a:txBody>
                    <a:bodyPr/>
                    <a:lstStyle/>
                    <a:p>
                      <a:r>
                        <a:rPr lang="nl-NL" sz="1400" dirty="0"/>
                        <a:t>Stap 10</a:t>
                      </a:r>
                      <a:endParaRPr lang="nl-BE" sz="1400" dirty="0"/>
                    </a:p>
                  </a:txBody>
                  <a:tcPr/>
                </a:tc>
                <a:tc>
                  <a:txBody>
                    <a:bodyPr/>
                    <a:lstStyle/>
                    <a:p>
                      <a:r>
                        <a:rPr lang="nl-NL" sz="1400" dirty="0"/>
                        <a:t>Eens je </a:t>
                      </a:r>
                      <a:r>
                        <a:rPr lang="nl-NL" sz="1400" dirty="0" err="1"/>
                        <a:t>authenticator</a:t>
                      </a:r>
                      <a:r>
                        <a:rPr lang="nl-NL" sz="1400" dirty="0"/>
                        <a:t> app is geïnstalleerd kan je vanuit de deze app de </a:t>
                      </a:r>
                      <a:r>
                        <a:rPr lang="nl-NL" sz="1400" dirty="0" err="1"/>
                        <a:t>qrcode</a:t>
                      </a:r>
                      <a:r>
                        <a:rPr lang="nl-NL" sz="1400" dirty="0"/>
                        <a:t> op het scherm inlezen waardoor </a:t>
                      </a:r>
                      <a:r>
                        <a:rPr lang="nl-NL" sz="1400" dirty="0" err="1"/>
                        <a:t>digiconnect</a:t>
                      </a:r>
                      <a:r>
                        <a:rPr lang="nl-NL" sz="1400" dirty="0"/>
                        <a:t> een authenticatie code kan verzenden naar de </a:t>
                      </a:r>
                      <a:r>
                        <a:rPr lang="nl-NL" sz="1400" dirty="0" err="1"/>
                        <a:t>authenticator</a:t>
                      </a:r>
                      <a:r>
                        <a:rPr lang="nl-NL" sz="1400" dirty="0"/>
                        <a:t> app.</a:t>
                      </a:r>
                      <a:br>
                        <a:rPr lang="nl-NL" sz="1400" dirty="0"/>
                      </a:br>
                      <a:r>
                        <a:rPr lang="nl-NL" sz="1400" dirty="0"/>
                        <a:t>Deze 6cijfer-code dien je in te geven waardoor je toegang krijgt tot de </a:t>
                      </a:r>
                      <a:r>
                        <a:rPr lang="nl-NL" sz="1400" dirty="0" err="1"/>
                        <a:t>digiconnect</a:t>
                      </a:r>
                      <a:r>
                        <a:rPr lang="nl-NL" sz="1400" dirty="0"/>
                        <a:t>-toepassing</a:t>
                      </a:r>
                    </a:p>
                  </a:txBody>
                  <a:tcPr/>
                </a:tc>
                <a:extLst>
                  <a:ext uri="{0D108BD9-81ED-4DB2-BD59-A6C34878D82A}">
                    <a16:rowId xmlns:a16="http://schemas.microsoft.com/office/drawing/2014/main" val="1117139878"/>
                  </a:ext>
                </a:extLst>
              </a:tr>
            </a:tbl>
          </a:graphicData>
        </a:graphic>
      </p:graphicFrame>
      <p:sp>
        <p:nvSpPr>
          <p:cNvPr id="2" name="Pijl: rechts 1">
            <a:extLst>
              <a:ext uri="{FF2B5EF4-FFF2-40B4-BE49-F238E27FC236}">
                <a16:creationId xmlns:a16="http://schemas.microsoft.com/office/drawing/2014/main" id="{79E21493-BEAA-C90E-377C-7A42944537BA}"/>
              </a:ext>
            </a:extLst>
          </p:cNvPr>
          <p:cNvSpPr/>
          <p:nvPr/>
        </p:nvSpPr>
        <p:spPr>
          <a:xfrm flipV="1">
            <a:off x="6096000" y="5116526"/>
            <a:ext cx="447472" cy="31074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pic>
        <p:nvPicPr>
          <p:cNvPr id="4" name="Afbeelding 3" descr="Afbeelding met tekst, schermopname, software, Webpagina&#10;&#10;Automatisch gegenereerde beschrijving">
            <a:extLst>
              <a:ext uri="{FF2B5EF4-FFF2-40B4-BE49-F238E27FC236}">
                <a16:creationId xmlns:a16="http://schemas.microsoft.com/office/drawing/2014/main" id="{CF845F06-013B-CD77-44AB-E91F210791F8}"/>
              </a:ext>
            </a:extLst>
          </p:cNvPr>
          <p:cNvPicPr>
            <a:picLocks noChangeAspect="1"/>
          </p:cNvPicPr>
          <p:nvPr/>
        </p:nvPicPr>
        <p:blipFill>
          <a:blip r:embed="rId4"/>
          <a:stretch>
            <a:fillRect/>
          </a:stretch>
        </p:blipFill>
        <p:spPr>
          <a:xfrm>
            <a:off x="6702120" y="1140956"/>
            <a:ext cx="3434678" cy="5094029"/>
          </a:xfrm>
          <a:prstGeom prst="rect">
            <a:avLst/>
          </a:prstGeom>
        </p:spPr>
      </p:pic>
    </p:spTree>
    <p:extLst>
      <p:ext uri="{BB962C8B-B14F-4D97-AF65-F5344CB8AC3E}">
        <p14:creationId xmlns:p14="http://schemas.microsoft.com/office/powerpoint/2010/main" val="374452690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6"/>
            <a:ext cx="10940057" cy="91016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700" b="1" dirty="0">
                <a:solidFill>
                  <a:srgbClr val="70AD47"/>
                </a:solidFill>
                <a:latin typeface="Trebuchet MS" panose="020B0603020202020204" pitchFamily="34" charset="0"/>
              </a:rPr>
              <a:t>Werken met DIGICONNECT</a:t>
            </a:r>
            <a:br>
              <a:rPr lang="nl-BE" sz="3300" b="1" dirty="0">
                <a:solidFill>
                  <a:srgbClr val="70AD47"/>
                </a:solidFill>
                <a:latin typeface="Trebuchet MS" panose="020B0603020202020204" pitchFamily="34" charset="0"/>
              </a:rPr>
            </a:br>
            <a:endParaRPr lang="nl-BE" sz="3300" b="1" dirty="0">
              <a:solidFill>
                <a:srgbClr val="70AD47"/>
              </a:solidFill>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344165"/>
            <a:ext cx="1292087" cy="1339806"/>
          </a:xfrm>
          <a:prstGeom prst="rect">
            <a:avLst/>
          </a:prstGeom>
        </p:spPr>
      </p:pic>
      <p:graphicFrame>
        <p:nvGraphicFramePr>
          <p:cNvPr id="3" name="Tabel 2">
            <a:extLst>
              <a:ext uri="{FF2B5EF4-FFF2-40B4-BE49-F238E27FC236}">
                <a16:creationId xmlns:a16="http://schemas.microsoft.com/office/drawing/2014/main" id="{9BED07B8-0557-6701-922D-29CAF2DBC7BD}"/>
              </a:ext>
            </a:extLst>
          </p:cNvPr>
          <p:cNvGraphicFramePr>
            <a:graphicFrameLocks noGrp="1"/>
          </p:cNvGraphicFramePr>
          <p:nvPr>
            <p:extLst>
              <p:ext uri="{D42A27DB-BD31-4B8C-83A1-F6EECF244321}">
                <p14:modId xmlns:p14="http://schemas.microsoft.com/office/powerpoint/2010/main" val="1173409449"/>
              </p:ext>
            </p:extLst>
          </p:nvPr>
        </p:nvGraphicFramePr>
        <p:xfrm>
          <a:off x="787940" y="1043914"/>
          <a:ext cx="8792654" cy="1127760"/>
        </p:xfrm>
        <a:graphic>
          <a:graphicData uri="http://schemas.openxmlformats.org/drawingml/2006/table">
            <a:tbl>
              <a:tblPr firstRow="1" bandRow="1">
                <a:tableStyleId>{93296810-A885-4BE3-A3E7-6D5BEEA58F35}</a:tableStyleId>
              </a:tblPr>
              <a:tblGrid>
                <a:gridCol w="1446625">
                  <a:extLst>
                    <a:ext uri="{9D8B030D-6E8A-4147-A177-3AD203B41FA5}">
                      <a16:colId xmlns:a16="http://schemas.microsoft.com/office/drawing/2014/main" val="1859987545"/>
                    </a:ext>
                  </a:extLst>
                </a:gridCol>
                <a:gridCol w="7346029">
                  <a:extLst>
                    <a:ext uri="{9D8B030D-6E8A-4147-A177-3AD203B41FA5}">
                      <a16:colId xmlns:a16="http://schemas.microsoft.com/office/drawing/2014/main" val="2316082854"/>
                    </a:ext>
                  </a:extLst>
                </a:gridCol>
              </a:tblGrid>
              <a:tr h="251206">
                <a:tc>
                  <a:txBody>
                    <a:bodyPr/>
                    <a:lstStyle/>
                    <a:p>
                      <a:r>
                        <a:rPr lang="nl-NL" sz="1400" dirty="0"/>
                        <a:t>Stap</a:t>
                      </a:r>
                      <a:endParaRPr lang="nl-BE" sz="1400" dirty="0"/>
                    </a:p>
                  </a:txBody>
                  <a:tcPr/>
                </a:tc>
                <a:tc>
                  <a:txBody>
                    <a:bodyPr/>
                    <a:lstStyle/>
                    <a:p>
                      <a:r>
                        <a:rPr lang="nl-NL" sz="1400" dirty="0"/>
                        <a:t>Beschrijving</a:t>
                      </a:r>
                      <a:endParaRPr lang="nl-BE" sz="1400" dirty="0"/>
                    </a:p>
                  </a:txBody>
                  <a:tcPr/>
                </a:tc>
                <a:extLst>
                  <a:ext uri="{0D108BD9-81ED-4DB2-BD59-A6C34878D82A}">
                    <a16:rowId xmlns:a16="http://schemas.microsoft.com/office/drawing/2014/main" val="3431590826"/>
                  </a:ext>
                </a:extLst>
              </a:tr>
              <a:tr h="0">
                <a:tc>
                  <a:txBody>
                    <a:bodyPr/>
                    <a:lstStyle/>
                    <a:p>
                      <a:r>
                        <a:rPr lang="nl-NL" sz="1400" dirty="0"/>
                        <a:t>Stap 1</a:t>
                      </a:r>
                      <a:endParaRPr lang="nl-BE" sz="1400" dirty="0"/>
                    </a:p>
                  </a:txBody>
                  <a:tcPr/>
                </a:tc>
                <a:tc>
                  <a:txBody>
                    <a:bodyPr/>
                    <a:lstStyle/>
                    <a:p>
                      <a:r>
                        <a:rPr lang="nl-NL" sz="1400" dirty="0"/>
                        <a:t>Na de inlogprocedure met de </a:t>
                      </a:r>
                      <a:r>
                        <a:rPr lang="nl-NL" sz="1400" dirty="0" err="1"/>
                        <a:t>authenticator</a:t>
                      </a:r>
                      <a:r>
                        <a:rPr lang="nl-NL" sz="1400" dirty="0"/>
                        <a:t> app kom je in het startscherm terecht met links de menubalk</a:t>
                      </a:r>
                    </a:p>
                  </a:txBody>
                  <a:tcPr/>
                </a:tc>
                <a:extLst>
                  <a:ext uri="{0D108BD9-81ED-4DB2-BD59-A6C34878D82A}">
                    <a16:rowId xmlns:a16="http://schemas.microsoft.com/office/drawing/2014/main" val="3044267431"/>
                  </a:ext>
                </a:extLst>
              </a:tr>
              <a:tr h="0">
                <a:tc>
                  <a:txBody>
                    <a:bodyPr/>
                    <a:lstStyle/>
                    <a:p>
                      <a:r>
                        <a:rPr lang="nl-NL" sz="1400" dirty="0"/>
                        <a:t>Stap 2</a:t>
                      </a:r>
                      <a:endParaRPr lang="nl-BE" sz="1400" dirty="0"/>
                    </a:p>
                  </a:txBody>
                  <a:tcPr/>
                </a:tc>
                <a:tc>
                  <a:txBody>
                    <a:bodyPr/>
                    <a:lstStyle/>
                    <a:p>
                      <a:r>
                        <a:rPr lang="nl-NL" sz="1400" dirty="0"/>
                        <a:t>Je klikt op ‘</a:t>
                      </a:r>
                      <a:r>
                        <a:rPr lang="nl-NL" sz="1400" i="1" dirty="0"/>
                        <a:t>uitgaande zendingen’ en je krijgt opnieuw een menubalk aangeboden</a:t>
                      </a:r>
                    </a:p>
                  </a:txBody>
                  <a:tcPr/>
                </a:tc>
                <a:extLst>
                  <a:ext uri="{0D108BD9-81ED-4DB2-BD59-A6C34878D82A}">
                    <a16:rowId xmlns:a16="http://schemas.microsoft.com/office/drawing/2014/main" val="1117139878"/>
                  </a:ext>
                </a:extLst>
              </a:tr>
            </a:tbl>
          </a:graphicData>
        </a:graphic>
      </p:graphicFrame>
      <p:sp>
        <p:nvSpPr>
          <p:cNvPr id="2" name="Pijl: rechts 1">
            <a:extLst>
              <a:ext uri="{FF2B5EF4-FFF2-40B4-BE49-F238E27FC236}">
                <a16:creationId xmlns:a16="http://schemas.microsoft.com/office/drawing/2014/main" id="{79E21493-BEAA-C90E-377C-7A42944537BA}"/>
              </a:ext>
            </a:extLst>
          </p:cNvPr>
          <p:cNvSpPr/>
          <p:nvPr/>
        </p:nvSpPr>
        <p:spPr>
          <a:xfrm flipV="1">
            <a:off x="6096000" y="5116526"/>
            <a:ext cx="447472" cy="31074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pic>
        <p:nvPicPr>
          <p:cNvPr id="6" name="Afbeelding 5">
            <a:extLst>
              <a:ext uri="{FF2B5EF4-FFF2-40B4-BE49-F238E27FC236}">
                <a16:creationId xmlns:a16="http://schemas.microsoft.com/office/drawing/2014/main" id="{80C9705A-9C0D-7F26-3B32-C39C0B11E17F}"/>
              </a:ext>
            </a:extLst>
          </p:cNvPr>
          <p:cNvPicPr>
            <a:picLocks noChangeAspect="1"/>
          </p:cNvPicPr>
          <p:nvPr/>
        </p:nvPicPr>
        <p:blipFill rotWithShape="1">
          <a:blip r:embed="rId4"/>
          <a:srcRect b="16465"/>
          <a:stretch/>
        </p:blipFill>
        <p:spPr>
          <a:xfrm>
            <a:off x="858242" y="3125306"/>
            <a:ext cx="11098338" cy="3548762"/>
          </a:xfrm>
          <a:prstGeom prst="rect">
            <a:avLst/>
          </a:prstGeom>
          <a:ln w="12700">
            <a:solidFill>
              <a:srgbClr val="70AD47"/>
            </a:solidFill>
          </a:ln>
        </p:spPr>
      </p:pic>
      <p:sp>
        <p:nvSpPr>
          <p:cNvPr id="8" name="Rechthoek: afgeronde hoeken 7">
            <a:extLst>
              <a:ext uri="{FF2B5EF4-FFF2-40B4-BE49-F238E27FC236}">
                <a16:creationId xmlns:a16="http://schemas.microsoft.com/office/drawing/2014/main" id="{8967D536-845E-342E-526B-6E12771C7B1F}"/>
              </a:ext>
            </a:extLst>
          </p:cNvPr>
          <p:cNvSpPr/>
          <p:nvPr/>
        </p:nvSpPr>
        <p:spPr>
          <a:xfrm>
            <a:off x="787940" y="4031788"/>
            <a:ext cx="1780162" cy="39883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Pijl: rechts 9">
            <a:extLst>
              <a:ext uri="{FF2B5EF4-FFF2-40B4-BE49-F238E27FC236}">
                <a16:creationId xmlns:a16="http://schemas.microsoft.com/office/drawing/2014/main" id="{63A6C6FE-1B16-5D2A-94CB-4CC72EC4754C}"/>
              </a:ext>
            </a:extLst>
          </p:cNvPr>
          <p:cNvSpPr/>
          <p:nvPr/>
        </p:nvSpPr>
        <p:spPr>
          <a:xfrm flipV="1">
            <a:off x="235420" y="4065835"/>
            <a:ext cx="447472" cy="31074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pic>
        <p:nvPicPr>
          <p:cNvPr id="12" name="Afbeelding 11">
            <a:extLst>
              <a:ext uri="{FF2B5EF4-FFF2-40B4-BE49-F238E27FC236}">
                <a16:creationId xmlns:a16="http://schemas.microsoft.com/office/drawing/2014/main" id="{E36BFAA0-1622-FC5E-31A0-4DAF5F4907E2}"/>
              </a:ext>
            </a:extLst>
          </p:cNvPr>
          <p:cNvPicPr>
            <a:picLocks noChangeAspect="1"/>
          </p:cNvPicPr>
          <p:nvPr/>
        </p:nvPicPr>
        <p:blipFill>
          <a:blip r:embed="rId5"/>
          <a:stretch>
            <a:fillRect/>
          </a:stretch>
        </p:blipFill>
        <p:spPr>
          <a:xfrm>
            <a:off x="10051580" y="2464318"/>
            <a:ext cx="1905000" cy="3533775"/>
          </a:xfrm>
          <a:prstGeom prst="rect">
            <a:avLst/>
          </a:prstGeom>
        </p:spPr>
      </p:pic>
      <p:cxnSp>
        <p:nvCxnSpPr>
          <p:cNvPr id="17" name="Verbindingslijn: gebogen 16">
            <a:extLst>
              <a:ext uri="{FF2B5EF4-FFF2-40B4-BE49-F238E27FC236}">
                <a16:creationId xmlns:a16="http://schemas.microsoft.com/office/drawing/2014/main" id="{884CB99E-ED72-A42F-93F2-3DD26E14997F}"/>
              </a:ext>
            </a:extLst>
          </p:cNvPr>
          <p:cNvCxnSpPr>
            <a:stCxn id="8" idx="0"/>
            <a:endCxn id="12" idx="0"/>
          </p:cNvCxnSpPr>
          <p:nvPr/>
        </p:nvCxnSpPr>
        <p:spPr>
          <a:xfrm rot="5400000" flipH="1" flipV="1">
            <a:off x="5557315" y="-1414976"/>
            <a:ext cx="1567470" cy="9326059"/>
          </a:xfrm>
          <a:prstGeom prst="bentConnector3">
            <a:avLst>
              <a:gd name="adj1" fmla="val 114584"/>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5137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6"/>
            <a:ext cx="10940057" cy="91016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700" b="1" dirty="0">
                <a:solidFill>
                  <a:srgbClr val="70AD47"/>
                </a:solidFill>
                <a:latin typeface="Trebuchet MS" panose="020B0603020202020204" pitchFamily="34" charset="0"/>
              </a:rPr>
              <a:t>Werken met DIGICONNECT</a:t>
            </a:r>
            <a:br>
              <a:rPr lang="nl-BE" sz="3300" b="1" dirty="0">
                <a:solidFill>
                  <a:srgbClr val="70AD47"/>
                </a:solidFill>
                <a:latin typeface="Trebuchet MS" panose="020B0603020202020204" pitchFamily="34" charset="0"/>
              </a:rPr>
            </a:br>
            <a:endParaRPr lang="nl-BE" sz="3300" b="1" dirty="0">
              <a:solidFill>
                <a:srgbClr val="70AD47"/>
              </a:solidFill>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344165"/>
            <a:ext cx="1292087" cy="1339806"/>
          </a:xfrm>
          <a:prstGeom prst="rect">
            <a:avLst/>
          </a:prstGeom>
        </p:spPr>
      </p:pic>
      <p:graphicFrame>
        <p:nvGraphicFramePr>
          <p:cNvPr id="3" name="Tabel 2">
            <a:extLst>
              <a:ext uri="{FF2B5EF4-FFF2-40B4-BE49-F238E27FC236}">
                <a16:creationId xmlns:a16="http://schemas.microsoft.com/office/drawing/2014/main" id="{9BED07B8-0557-6701-922D-29CAF2DBC7BD}"/>
              </a:ext>
            </a:extLst>
          </p:cNvPr>
          <p:cNvGraphicFramePr>
            <a:graphicFrameLocks noGrp="1"/>
          </p:cNvGraphicFramePr>
          <p:nvPr>
            <p:extLst>
              <p:ext uri="{D42A27DB-BD31-4B8C-83A1-F6EECF244321}">
                <p14:modId xmlns:p14="http://schemas.microsoft.com/office/powerpoint/2010/main" val="1796688379"/>
              </p:ext>
            </p:extLst>
          </p:nvPr>
        </p:nvGraphicFramePr>
        <p:xfrm>
          <a:off x="787940" y="1043914"/>
          <a:ext cx="8792654" cy="1127760"/>
        </p:xfrm>
        <a:graphic>
          <a:graphicData uri="http://schemas.openxmlformats.org/drawingml/2006/table">
            <a:tbl>
              <a:tblPr firstRow="1" bandRow="1">
                <a:tableStyleId>{93296810-A885-4BE3-A3E7-6D5BEEA58F35}</a:tableStyleId>
              </a:tblPr>
              <a:tblGrid>
                <a:gridCol w="1446625">
                  <a:extLst>
                    <a:ext uri="{9D8B030D-6E8A-4147-A177-3AD203B41FA5}">
                      <a16:colId xmlns:a16="http://schemas.microsoft.com/office/drawing/2014/main" val="1859987545"/>
                    </a:ext>
                  </a:extLst>
                </a:gridCol>
                <a:gridCol w="7346029">
                  <a:extLst>
                    <a:ext uri="{9D8B030D-6E8A-4147-A177-3AD203B41FA5}">
                      <a16:colId xmlns:a16="http://schemas.microsoft.com/office/drawing/2014/main" val="2316082854"/>
                    </a:ext>
                  </a:extLst>
                </a:gridCol>
              </a:tblGrid>
              <a:tr h="251206">
                <a:tc>
                  <a:txBody>
                    <a:bodyPr/>
                    <a:lstStyle/>
                    <a:p>
                      <a:r>
                        <a:rPr lang="nl-NL" sz="1400" dirty="0"/>
                        <a:t>Stap</a:t>
                      </a:r>
                      <a:endParaRPr lang="nl-BE" sz="1400" dirty="0"/>
                    </a:p>
                  </a:txBody>
                  <a:tcPr/>
                </a:tc>
                <a:tc>
                  <a:txBody>
                    <a:bodyPr/>
                    <a:lstStyle/>
                    <a:p>
                      <a:r>
                        <a:rPr lang="nl-NL" sz="1400" dirty="0"/>
                        <a:t>Beschrijving</a:t>
                      </a:r>
                      <a:endParaRPr lang="nl-BE" sz="1400" dirty="0"/>
                    </a:p>
                  </a:txBody>
                  <a:tcPr/>
                </a:tc>
                <a:extLst>
                  <a:ext uri="{0D108BD9-81ED-4DB2-BD59-A6C34878D82A}">
                    <a16:rowId xmlns:a16="http://schemas.microsoft.com/office/drawing/2014/main" val="3431590826"/>
                  </a:ext>
                </a:extLst>
              </a:tr>
              <a:tr h="0">
                <a:tc>
                  <a:txBody>
                    <a:bodyPr/>
                    <a:lstStyle/>
                    <a:p>
                      <a:r>
                        <a:rPr lang="nl-NL" sz="1400" dirty="0"/>
                        <a:t>Stap 3</a:t>
                      </a:r>
                      <a:endParaRPr lang="nl-BE" sz="1400" dirty="0"/>
                    </a:p>
                  </a:txBody>
                  <a:tcPr/>
                </a:tc>
                <a:tc>
                  <a:txBody>
                    <a:bodyPr/>
                    <a:lstStyle/>
                    <a:p>
                      <a:r>
                        <a:rPr lang="nl-NL" sz="1400" dirty="0"/>
                        <a:t>Je klikt op </a:t>
                      </a:r>
                      <a:r>
                        <a:rPr lang="nl-NL" sz="1400" i="1" dirty="0"/>
                        <a:t>‘Elektronisch aangetekend’</a:t>
                      </a:r>
                    </a:p>
                  </a:txBody>
                  <a:tcPr/>
                </a:tc>
                <a:extLst>
                  <a:ext uri="{0D108BD9-81ED-4DB2-BD59-A6C34878D82A}">
                    <a16:rowId xmlns:a16="http://schemas.microsoft.com/office/drawing/2014/main" val="3044267431"/>
                  </a:ext>
                </a:extLst>
              </a:tr>
              <a:tr h="0">
                <a:tc>
                  <a:txBody>
                    <a:bodyPr/>
                    <a:lstStyle/>
                    <a:p>
                      <a:r>
                        <a:rPr lang="nl-NL" sz="1400" dirty="0"/>
                        <a:t>Stap 4</a:t>
                      </a:r>
                      <a:endParaRPr lang="nl-BE" sz="1400" dirty="0"/>
                    </a:p>
                  </a:txBody>
                  <a:tcPr/>
                </a:tc>
                <a:tc>
                  <a:txBody>
                    <a:bodyPr/>
                    <a:lstStyle/>
                    <a:p>
                      <a:r>
                        <a:rPr lang="nl-NL" sz="1400" dirty="0"/>
                        <a:t>Bij elke aangetekende brief dien je jouw akkoord te geven aan de uitgeschreven procedure. Dit doe je door te klikken op </a:t>
                      </a:r>
                      <a:r>
                        <a:rPr lang="nl-NL" sz="1400" i="1" dirty="0"/>
                        <a:t>‘akkoord en verder’</a:t>
                      </a:r>
                    </a:p>
                  </a:txBody>
                  <a:tcPr/>
                </a:tc>
                <a:extLst>
                  <a:ext uri="{0D108BD9-81ED-4DB2-BD59-A6C34878D82A}">
                    <a16:rowId xmlns:a16="http://schemas.microsoft.com/office/drawing/2014/main" val="1117139878"/>
                  </a:ext>
                </a:extLst>
              </a:tr>
            </a:tbl>
          </a:graphicData>
        </a:graphic>
      </p:graphicFrame>
      <p:sp>
        <p:nvSpPr>
          <p:cNvPr id="2" name="Pijl: rechts 1">
            <a:extLst>
              <a:ext uri="{FF2B5EF4-FFF2-40B4-BE49-F238E27FC236}">
                <a16:creationId xmlns:a16="http://schemas.microsoft.com/office/drawing/2014/main" id="{79E21493-BEAA-C90E-377C-7A42944537BA}"/>
              </a:ext>
            </a:extLst>
          </p:cNvPr>
          <p:cNvSpPr/>
          <p:nvPr/>
        </p:nvSpPr>
        <p:spPr>
          <a:xfrm flipV="1">
            <a:off x="6096000" y="5116526"/>
            <a:ext cx="447472" cy="31074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pic>
        <p:nvPicPr>
          <p:cNvPr id="12" name="Afbeelding 11">
            <a:extLst>
              <a:ext uri="{FF2B5EF4-FFF2-40B4-BE49-F238E27FC236}">
                <a16:creationId xmlns:a16="http://schemas.microsoft.com/office/drawing/2014/main" id="{E36BFAA0-1622-FC5E-31A0-4DAF5F4907E2}"/>
              </a:ext>
            </a:extLst>
          </p:cNvPr>
          <p:cNvPicPr>
            <a:picLocks noChangeAspect="1"/>
          </p:cNvPicPr>
          <p:nvPr/>
        </p:nvPicPr>
        <p:blipFill>
          <a:blip r:embed="rId4"/>
          <a:stretch>
            <a:fillRect/>
          </a:stretch>
        </p:blipFill>
        <p:spPr>
          <a:xfrm>
            <a:off x="787940" y="2280311"/>
            <a:ext cx="1905000" cy="3533775"/>
          </a:xfrm>
          <a:prstGeom prst="rect">
            <a:avLst/>
          </a:prstGeom>
        </p:spPr>
      </p:pic>
      <p:sp>
        <p:nvSpPr>
          <p:cNvPr id="10" name="Pijl: rechts 9">
            <a:extLst>
              <a:ext uri="{FF2B5EF4-FFF2-40B4-BE49-F238E27FC236}">
                <a16:creationId xmlns:a16="http://schemas.microsoft.com/office/drawing/2014/main" id="{63A6C6FE-1B16-5D2A-94CB-4CC72EC4754C}"/>
              </a:ext>
            </a:extLst>
          </p:cNvPr>
          <p:cNvSpPr/>
          <p:nvPr/>
        </p:nvSpPr>
        <p:spPr>
          <a:xfrm flipV="1">
            <a:off x="235419" y="4631129"/>
            <a:ext cx="447472" cy="31074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pic>
        <p:nvPicPr>
          <p:cNvPr id="11" name="Afbeelding 10">
            <a:extLst>
              <a:ext uri="{FF2B5EF4-FFF2-40B4-BE49-F238E27FC236}">
                <a16:creationId xmlns:a16="http://schemas.microsoft.com/office/drawing/2014/main" id="{47C20837-38F1-8D55-BA4C-7DF8326B31F9}"/>
              </a:ext>
            </a:extLst>
          </p:cNvPr>
          <p:cNvPicPr>
            <a:picLocks noChangeAspect="1"/>
          </p:cNvPicPr>
          <p:nvPr/>
        </p:nvPicPr>
        <p:blipFill>
          <a:blip r:embed="rId5"/>
          <a:stretch>
            <a:fillRect/>
          </a:stretch>
        </p:blipFill>
        <p:spPr>
          <a:xfrm>
            <a:off x="3088783" y="2305359"/>
            <a:ext cx="8482093" cy="3533775"/>
          </a:xfrm>
          <a:prstGeom prst="rect">
            <a:avLst/>
          </a:prstGeom>
          <a:ln w="12700">
            <a:solidFill>
              <a:srgbClr val="70AD47"/>
            </a:solidFill>
          </a:ln>
        </p:spPr>
      </p:pic>
      <p:sp>
        <p:nvSpPr>
          <p:cNvPr id="13" name="Pijl: omhoog 12">
            <a:extLst>
              <a:ext uri="{FF2B5EF4-FFF2-40B4-BE49-F238E27FC236}">
                <a16:creationId xmlns:a16="http://schemas.microsoft.com/office/drawing/2014/main" id="{50DBE3BD-1FA8-A803-E37F-016E9B71E554}"/>
              </a:ext>
            </a:extLst>
          </p:cNvPr>
          <p:cNvSpPr/>
          <p:nvPr/>
        </p:nvSpPr>
        <p:spPr>
          <a:xfrm>
            <a:off x="3521413" y="5992238"/>
            <a:ext cx="340468" cy="443236"/>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94429412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6"/>
            <a:ext cx="10940057" cy="91016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700" b="1" dirty="0">
                <a:solidFill>
                  <a:srgbClr val="70AD47"/>
                </a:solidFill>
                <a:latin typeface="Trebuchet MS" panose="020B0603020202020204" pitchFamily="34" charset="0"/>
              </a:rPr>
              <a:t>Werken met DIGICONNECT</a:t>
            </a:r>
            <a:br>
              <a:rPr lang="nl-BE" sz="3300" b="1" dirty="0">
                <a:solidFill>
                  <a:srgbClr val="70AD47"/>
                </a:solidFill>
                <a:latin typeface="Trebuchet MS" panose="020B0603020202020204" pitchFamily="34" charset="0"/>
              </a:rPr>
            </a:br>
            <a:endParaRPr lang="nl-BE" sz="3300" b="1" dirty="0">
              <a:solidFill>
                <a:srgbClr val="70AD47"/>
              </a:solidFill>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344165"/>
            <a:ext cx="1292087" cy="1339806"/>
          </a:xfrm>
          <a:prstGeom prst="rect">
            <a:avLst/>
          </a:prstGeom>
        </p:spPr>
      </p:pic>
      <p:graphicFrame>
        <p:nvGraphicFramePr>
          <p:cNvPr id="3" name="Tabel 2">
            <a:extLst>
              <a:ext uri="{FF2B5EF4-FFF2-40B4-BE49-F238E27FC236}">
                <a16:creationId xmlns:a16="http://schemas.microsoft.com/office/drawing/2014/main" id="{9BED07B8-0557-6701-922D-29CAF2DBC7BD}"/>
              </a:ext>
            </a:extLst>
          </p:cNvPr>
          <p:cNvGraphicFramePr>
            <a:graphicFrameLocks noGrp="1"/>
          </p:cNvGraphicFramePr>
          <p:nvPr>
            <p:extLst>
              <p:ext uri="{D42A27DB-BD31-4B8C-83A1-F6EECF244321}">
                <p14:modId xmlns:p14="http://schemas.microsoft.com/office/powerpoint/2010/main" val="2515974815"/>
              </p:ext>
            </p:extLst>
          </p:nvPr>
        </p:nvGraphicFramePr>
        <p:xfrm>
          <a:off x="787939" y="1043914"/>
          <a:ext cx="9523379" cy="1554480"/>
        </p:xfrm>
        <a:graphic>
          <a:graphicData uri="http://schemas.openxmlformats.org/drawingml/2006/table">
            <a:tbl>
              <a:tblPr firstRow="1" bandRow="1">
                <a:tableStyleId>{93296810-A885-4BE3-A3E7-6D5BEEA58F35}</a:tableStyleId>
              </a:tblPr>
              <a:tblGrid>
                <a:gridCol w="1566849">
                  <a:extLst>
                    <a:ext uri="{9D8B030D-6E8A-4147-A177-3AD203B41FA5}">
                      <a16:colId xmlns:a16="http://schemas.microsoft.com/office/drawing/2014/main" val="1859987545"/>
                    </a:ext>
                  </a:extLst>
                </a:gridCol>
                <a:gridCol w="7956530">
                  <a:extLst>
                    <a:ext uri="{9D8B030D-6E8A-4147-A177-3AD203B41FA5}">
                      <a16:colId xmlns:a16="http://schemas.microsoft.com/office/drawing/2014/main" val="2316082854"/>
                    </a:ext>
                  </a:extLst>
                </a:gridCol>
              </a:tblGrid>
              <a:tr h="251206">
                <a:tc>
                  <a:txBody>
                    <a:bodyPr/>
                    <a:lstStyle/>
                    <a:p>
                      <a:r>
                        <a:rPr lang="nl-NL" sz="1400" dirty="0"/>
                        <a:t>Stap</a:t>
                      </a:r>
                      <a:endParaRPr lang="nl-BE" sz="1400" dirty="0"/>
                    </a:p>
                  </a:txBody>
                  <a:tcPr/>
                </a:tc>
                <a:tc>
                  <a:txBody>
                    <a:bodyPr/>
                    <a:lstStyle/>
                    <a:p>
                      <a:r>
                        <a:rPr lang="nl-NL" sz="1400" dirty="0"/>
                        <a:t>Beschrijving</a:t>
                      </a:r>
                      <a:endParaRPr lang="nl-BE" sz="1400" dirty="0"/>
                    </a:p>
                  </a:txBody>
                  <a:tcPr/>
                </a:tc>
                <a:extLst>
                  <a:ext uri="{0D108BD9-81ED-4DB2-BD59-A6C34878D82A}">
                    <a16:rowId xmlns:a16="http://schemas.microsoft.com/office/drawing/2014/main" val="3431590826"/>
                  </a:ext>
                </a:extLst>
              </a:tr>
              <a:tr h="0">
                <a:tc>
                  <a:txBody>
                    <a:bodyPr/>
                    <a:lstStyle/>
                    <a:p>
                      <a:r>
                        <a:rPr lang="nl-NL" sz="1400" dirty="0"/>
                        <a:t>Stap 5</a:t>
                      </a:r>
                      <a:endParaRPr lang="nl-BE" sz="1400" dirty="0"/>
                    </a:p>
                  </a:txBody>
                  <a:tcPr/>
                </a:tc>
                <a:tc>
                  <a:txBody>
                    <a:bodyPr/>
                    <a:lstStyle/>
                    <a:p>
                      <a:r>
                        <a:rPr lang="nl-NL" sz="1400" dirty="0"/>
                        <a:t>In stap 5 kies je voor de soort ontvanger. Je duidt dit aan en klikt op ‘verder’</a:t>
                      </a:r>
                      <a:br>
                        <a:rPr lang="nl-NL" sz="1400" b="1" i="1" dirty="0"/>
                      </a:br>
                      <a:r>
                        <a:rPr lang="nl-NL" sz="1400" b="1" i="1" dirty="0"/>
                        <a:t>Opgelet als je een aangetekende zending verstuurt naar de VHV kies je voor ‘Bedrijf’</a:t>
                      </a:r>
                    </a:p>
                  </a:txBody>
                  <a:tcPr/>
                </a:tc>
                <a:extLst>
                  <a:ext uri="{0D108BD9-81ED-4DB2-BD59-A6C34878D82A}">
                    <a16:rowId xmlns:a16="http://schemas.microsoft.com/office/drawing/2014/main" val="3044267431"/>
                  </a:ext>
                </a:extLst>
              </a:tr>
              <a:tr h="0">
                <a:tc>
                  <a:txBody>
                    <a:bodyPr/>
                    <a:lstStyle/>
                    <a:p>
                      <a:r>
                        <a:rPr lang="nl-NL" sz="1400" dirty="0"/>
                        <a:t>Stap 6</a:t>
                      </a:r>
                      <a:endParaRPr lang="nl-BE" sz="1400" dirty="0"/>
                    </a:p>
                  </a:txBody>
                  <a:tcPr/>
                </a:tc>
                <a:tc>
                  <a:txBody>
                    <a:bodyPr/>
                    <a:lstStyle/>
                    <a:p>
                      <a:r>
                        <a:rPr lang="nl-NL" sz="1400" b="0" i="0" dirty="0"/>
                        <a:t>Als je voor ‘Bedrijf’ kiest krijg je een veld aangeboden waarin je het ondernemingsnummer invult van het bedrijf waarnaar je een brief verstuurd. </a:t>
                      </a:r>
                      <a:r>
                        <a:rPr lang="nl-NL" sz="1400" b="0" i="1" dirty="0"/>
                        <a:t>Een aangesloten reeks van cijfers zonder punten of spaties</a:t>
                      </a:r>
                      <a:br>
                        <a:rPr lang="nl-NL" sz="1400" b="1" i="1" dirty="0"/>
                      </a:br>
                      <a:r>
                        <a:rPr lang="nl-NL" sz="1400" b="0" i="1" dirty="0"/>
                        <a:t>Voor de VHV is dat </a:t>
                      </a:r>
                      <a:r>
                        <a:rPr lang="nl-BE" sz="1400" b="1" i="1" kern="1200" dirty="0">
                          <a:solidFill>
                            <a:schemeClr val="dk1"/>
                          </a:solidFill>
                          <a:latin typeface="+mn-lt"/>
                          <a:ea typeface="+mn-ea"/>
                          <a:cs typeface="+mn-cs"/>
                        </a:rPr>
                        <a:t>0417063079 </a:t>
                      </a:r>
                      <a:endParaRPr lang="nl-NL" sz="1400" b="1" i="1" kern="1200" dirty="0">
                        <a:solidFill>
                          <a:schemeClr val="dk1"/>
                        </a:solidFill>
                        <a:latin typeface="+mn-lt"/>
                        <a:ea typeface="+mn-ea"/>
                        <a:cs typeface="+mn-cs"/>
                      </a:endParaRPr>
                    </a:p>
                  </a:txBody>
                  <a:tcPr/>
                </a:tc>
                <a:extLst>
                  <a:ext uri="{0D108BD9-81ED-4DB2-BD59-A6C34878D82A}">
                    <a16:rowId xmlns:a16="http://schemas.microsoft.com/office/drawing/2014/main" val="35601963"/>
                  </a:ext>
                </a:extLst>
              </a:tr>
            </a:tbl>
          </a:graphicData>
        </a:graphic>
      </p:graphicFrame>
      <p:sp>
        <p:nvSpPr>
          <p:cNvPr id="2" name="Pijl: rechts 1">
            <a:extLst>
              <a:ext uri="{FF2B5EF4-FFF2-40B4-BE49-F238E27FC236}">
                <a16:creationId xmlns:a16="http://schemas.microsoft.com/office/drawing/2014/main" id="{79E21493-BEAA-C90E-377C-7A42944537BA}"/>
              </a:ext>
            </a:extLst>
          </p:cNvPr>
          <p:cNvSpPr/>
          <p:nvPr/>
        </p:nvSpPr>
        <p:spPr>
          <a:xfrm rot="16200000" flipV="1">
            <a:off x="6259906" y="4285583"/>
            <a:ext cx="447472" cy="31074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sp>
        <p:nvSpPr>
          <p:cNvPr id="10" name="Pijl: rechts 9">
            <a:extLst>
              <a:ext uri="{FF2B5EF4-FFF2-40B4-BE49-F238E27FC236}">
                <a16:creationId xmlns:a16="http://schemas.microsoft.com/office/drawing/2014/main" id="{63A6C6FE-1B16-5D2A-94CB-4CC72EC4754C}"/>
              </a:ext>
            </a:extLst>
          </p:cNvPr>
          <p:cNvSpPr/>
          <p:nvPr/>
        </p:nvSpPr>
        <p:spPr>
          <a:xfrm flipV="1">
            <a:off x="303512" y="5917764"/>
            <a:ext cx="447472" cy="31074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pic>
        <p:nvPicPr>
          <p:cNvPr id="5" name="Afbeelding 4">
            <a:extLst>
              <a:ext uri="{FF2B5EF4-FFF2-40B4-BE49-F238E27FC236}">
                <a16:creationId xmlns:a16="http://schemas.microsoft.com/office/drawing/2014/main" id="{394E2B27-F342-6711-5550-AD9EB275E22C}"/>
              </a:ext>
            </a:extLst>
          </p:cNvPr>
          <p:cNvPicPr>
            <a:picLocks noChangeAspect="1"/>
          </p:cNvPicPr>
          <p:nvPr/>
        </p:nvPicPr>
        <p:blipFill rotWithShape="1">
          <a:blip r:embed="rId4"/>
          <a:srcRect b="15044"/>
          <a:stretch/>
        </p:blipFill>
        <p:spPr>
          <a:xfrm>
            <a:off x="825734" y="2823333"/>
            <a:ext cx="4733315" cy="3896178"/>
          </a:xfrm>
          <a:prstGeom prst="rect">
            <a:avLst/>
          </a:prstGeom>
          <a:ln w="12700">
            <a:solidFill>
              <a:srgbClr val="70AD47"/>
            </a:solidFill>
          </a:ln>
        </p:spPr>
      </p:pic>
      <p:sp>
        <p:nvSpPr>
          <p:cNvPr id="6" name="Tekstvak 5">
            <a:extLst>
              <a:ext uri="{FF2B5EF4-FFF2-40B4-BE49-F238E27FC236}">
                <a16:creationId xmlns:a16="http://schemas.microsoft.com/office/drawing/2014/main" id="{A45AB76C-A250-5C43-B91B-835805DA7FB4}"/>
              </a:ext>
            </a:extLst>
          </p:cNvPr>
          <p:cNvSpPr txBox="1"/>
          <p:nvPr/>
        </p:nvSpPr>
        <p:spPr>
          <a:xfrm>
            <a:off x="1923005" y="6043840"/>
            <a:ext cx="3250003" cy="369332"/>
          </a:xfrm>
          <a:prstGeom prst="rect">
            <a:avLst/>
          </a:prstGeom>
          <a:noFill/>
          <a:ln>
            <a:solidFill>
              <a:srgbClr val="70AD47"/>
            </a:solidFill>
          </a:ln>
        </p:spPr>
        <p:txBody>
          <a:bodyPr wrap="square" rtlCol="0">
            <a:spAutoFit/>
          </a:bodyPr>
          <a:lstStyle/>
          <a:p>
            <a:r>
              <a:rPr lang="nl-NL" sz="1400" dirty="0">
                <a:solidFill>
                  <a:srgbClr val="FF0000"/>
                </a:solidFill>
              </a:rPr>
              <a:t>Voor verzending naar VHV kies je ‘Bedrijf</a:t>
            </a:r>
            <a:r>
              <a:rPr lang="nl-NL" dirty="0">
                <a:solidFill>
                  <a:srgbClr val="FF0000"/>
                </a:solidFill>
              </a:rPr>
              <a:t>’</a:t>
            </a:r>
            <a:r>
              <a:rPr lang="nl-NL" dirty="0"/>
              <a:t>’</a:t>
            </a:r>
            <a:endParaRPr lang="nl-BE" dirty="0"/>
          </a:p>
        </p:txBody>
      </p:sp>
      <p:pic>
        <p:nvPicPr>
          <p:cNvPr id="14" name="Afbeelding 13">
            <a:extLst>
              <a:ext uri="{FF2B5EF4-FFF2-40B4-BE49-F238E27FC236}">
                <a16:creationId xmlns:a16="http://schemas.microsoft.com/office/drawing/2014/main" id="{E63A7850-D7B3-6DC3-24DB-DAFDBC102DB1}"/>
              </a:ext>
            </a:extLst>
          </p:cNvPr>
          <p:cNvPicPr>
            <a:picLocks noChangeAspect="1"/>
          </p:cNvPicPr>
          <p:nvPr/>
        </p:nvPicPr>
        <p:blipFill rotWithShape="1">
          <a:blip r:embed="rId5"/>
          <a:srcRect r="12333"/>
          <a:stretch/>
        </p:blipFill>
        <p:spPr>
          <a:xfrm>
            <a:off x="6167137" y="2833049"/>
            <a:ext cx="4985119" cy="1276350"/>
          </a:xfrm>
          <a:prstGeom prst="rect">
            <a:avLst/>
          </a:prstGeom>
          <a:ln w="12700">
            <a:solidFill>
              <a:srgbClr val="70AD47"/>
            </a:solidFill>
          </a:ln>
        </p:spPr>
      </p:pic>
      <p:sp>
        <p:nvSpPr>
          <p:cNvPr id="15" name="Rechthoek: afgeronde hoeken 14">
            <a:extLst>
              <a:ext uri="{FF2B5EF4-FFF2-40B4-BE49-F238E27FC236}">
                <a16:creationId xmlns:a16="http://schemas.microsoft.com/office/drawing/2014/main" id="{90FA5058-BD27-7012-6130-02C61923D086}"/>
              </a:ext>
            </a:extLst>
          </p:cNvPr>
          <p:cNvSpPr/>
          <p:nvPr/>
        </p:nvSpPr>
        <p:spPr>
          <a:xfrm>
            <a:off x="858243" y="5969457"/>
            <a:ext cx="990012" cy="25904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hthoek: afgeronde hoeken 15">
            <a:extLst>
              <a:ext uri="{FF2B5EF4-FFF2-40B4-BE49-F238E27FC236}">
                <a16:creationId xmlns:a16="http://schemas.microsoft.com/office/drawing/2014/main" id="{8EB043B1-B8CB-9C76-4637-5EB51E31F822}"/>
              </a:ext>
            </a:extLst>
          </p:cNvPr>
          <p:cNvSpPr/>
          <p:nvPr/>
        </p:nvSpPr>
        <p:spPr>
          <a:xfrm>
            <a:off x="6328271" y="3731176"/>
            <a:ext cx="990012" cy="25904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8" name="Verbindingslijn: gebogen 17">
            <a:extLst>
              <a:ext uri="{FF2B5EF4-FFF2-40B4-BE49-F238E27FC236}">
                <a16:creationId xmlns:a16="http://schemas.microsoft.com/office/drawing/2014/main" id="{1AC38F7E-EEA0-3A93-C1E7-919EC23C0100}"/>
              </a:ext>
            </a:extLst>
          </p:cNvPr>
          <p:cNvCxnSpPr>
            <a:stCxn id="15" idx="2"/>
          </p:cNvCxnSpPr>
          <p:nvPr/>
        </p:nvCxnSpPr>
        <p:spPr>
          <a:xfrm rot="5400000" flipH="1" flipV="1">
            <a:off x="2985541" y="2385231"/>
            <a:ext cx="2210983" cy="5475568"/>
          </a:xfrm>
          <a:prstGeom prst="bentConnector4">
            <a:avLst>
              <a:gd name="adj1" fmla="val -19578"/>
              <a:gd name="adj2" fmla="val 100355"/>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53580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6"/>
            <a:ext cx="10940057" cy="91016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700" b="1" dirty="0">
                <a:solidFill>
                  <a:srgbClr val="70AD47"/>
                </a:solidFill>
                <a:latin typeface="Trebuchet MS" panose="020B0603020202020204" pitchFamily="34" charset="0"/>
              </a:rPr>
              <a:t>Werken met DIGICONNECT</a:t>
            </a:r>
            <a:br>
              <a:rPr lang="nl-BE" sz="3300" b="1" dirty="0">
                <a:solidFill>
                  <a:srgbClr val="70AD47"/>
                </a:solidFill>
                <a:latin typeface="Trebuchet MS" panose="020B0603020202020204" pitchFamily="34" charset="0"/>
              </a:rPr>
            </a:br>
            <a:endParaRPr lang="nl-BE" sz="3300" b="1" dirty="0">
              <a:solidFill>
                <a:srgbClr val="70AD47"/>
              </a:solidFill>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344165"/>
            <a:ext cx="1292087" cy="1339806"/>
          </a:xfrm>
          <a:prstGeom prst="rect">
            <a:avLst/>
          </a:prstGeom>
        </p:spPr>
      </p:pic>
      <p:graphicFrame>
        <p:nvGraphicFramePr>
          <p:cNvPr id="3" name="Tabel 2">
            <a:extLst>
              <a:ext uri="{FF2B5EF4-FFF2-40B4-BE49-F238E27FC236}">
                <a16:creationId xmlns:a16="http://schemas.microsoft.com/office/drawing/2014/main" id="{9BED07B8-0557-6701-922D-29CAF2DBC7BD}"/>
              </a:ext>
            </a:extLst>
          </p:cNvPr>
          <p:cNvGraphicFramePr>
            <a:graphicFrameLocks noGrp="1"/>
          </p:cNvGraphicFramePr>
          <p:nvPr>
            <p:extLst>
              <p:ext uri="{D42A27DB-BD31-4B8C-83A1-F6EECF244321}">
                <p14:modId xmlns:p14="http://schemas.microsoft.com/office/powerpoint/2010/main" val="699087833"/>
              </p:ext>
            </p:extLst>
          </p:nvPr>
        </p:nvGraphicFramePr>
        <p:xfrm>
          <a:off x="920539" y="1014068"/>
          <a:ext cx="9523379" cy="1889760"/>
        </p:xfrm>
        <a:graphic>
          <a:graphicData uri="http://schemas.openxmlformats.org/drawingml/2006/table">
            <a:tbl>
              <a:tblPr firstRow="1" bandRow="1">
                <a:tableStyleId>{93296810-A885-4BE3-A3E7-6D5BEEA58F35}</a:tableStyleId>
              </a:tblPr>
              <a:tblGrid>
                <a:gridCol w="671210">
                  <a:extLst>
                    <a:ext uri="{9D8B030D-6E8A-4147-A177-3AD203B41FA5}">
                      <a16:colId xmlns:a16="http://schemas.microsoft.com/office/drawing/2014/main" val="1859987545"/>
                    </a:ext>
                  </a:extLst>
                </a:gridCol>
                <a:gridCol w="8852169">
                  <a:extLst>
                    <a:ext uri="{9D8B030D-6E8A-4147-A177-3AD203B41FA5}">
                      <a16:colId xmlns:a16="http://schemas.microsoft.com/office/drawing/2014/main" val="2316082854"/>
                    </a:ext>
                  </a:extLst>
                </a:gridCol>
              </a:tblGrid>
              <a:tr h="251206">
                <a:tc>
                  <a:txBody>
                    <a:bodyPr/>
                    <a:lstStyle/>
                    <a:p>
                      <a:r>
                        <a:rPr lang="nl-NL" sz="1400" dirty="0"/>
                        <a:t>Stap</a:t>
                      </a:r>
                      <a:endParaRPr lang="nl-BE" sz="1400" dirty="0"/>
                    </a:p>
                  </a:txBody>
                  <a:tcPr/>
                </a:tc>
                <a:tc>
                  <a:txBody>
                    <a:bodyPr/>
                    <a:lstStyle/>
                    <a:p>
                      <a:r>
                        <a:rPr lang="nl-NL" sz="1400" dirty="0"/>
                        <a:t>Beschrijving</a:t>
                      </a:r>
                      <a:endParaRPr lang="nl-BE" sz="1400" dirty="0"/>
                    </a:p>
                  </a:txBody>
                  <a:tcPr/>
                </a:tc>
                <a:extLst>
                  <a:ext uri="{0D108BD9-81ED-4DB2-BD59-A6C34878D82A}">
                    <a16:rowId xmlns:a16="http://schemas.microsoft.com/office/drawing/2014/main" val="3431590826"/>
                  </a:ext>
                </a:extLst>
              </a:tr>
              <a:tr h="0">
                <a:tc>
                  <a:txBody>
                    <a:bodyPr/>
                    <a:lstStyle/>
                    <a:p>
                      <a:r>
                        <a:rPr lang="nl-NL" sz="1400" dirty="0"/>
                        <a:t>Stap 7</a:t>
                      </a:r>
                      <a:endParaRPr lang="nl-BE" sz="1400" dirty="0"/>
                    </a:p>
                  </a:txBody>
                  <a:tcPr/>
                </a:tc>
                <a:tc>
                  <a:txBody>
                    <a:bodyPr/>
                    <a:lstStyle/>
                    <a:p>
                      <a:r>
                        <a:rPr lang="nl-NL" sz="1400" dirty="0"/>
                        <a:t>In dit scherm vul je </a:t>
                      </a:r>
                    </a:p>
                    <a:p>
                      <a:pPr marL="342900" indent="-342900">
                        <a:buFont typeface="+mj-lt"/>
                        <a:buAutoNum type="arabicPeriod"/>
                      </a:pPr>
                      <a:r>
                        <a:rPr lang="nl-NL" sz="1400" dirty="0"/>
                        <a:t>de uiterlijke datum van deponering in. Dit is de uiterlijke datum waarop zending digitaal ter beschikking staat, nadien wordt ze fysiek via </a:t>
                      </a:r>
                      <a:r>
                        <a:rPr lang="nl-NL" sz="1400" dirty="0" err="1"/>
                        <a:t>Bpost</a:t>
                      </a:r>
                      <a:r>
                        <a:rPr lang="nl-NL" sz="1400" dirty="0"/>
                        <a:t> bezorgd. De datum van deponering is de officiële postdatum van de zending, ook als ze pas nadien fysiek wordt bezorgd.</a:t>
                      </a:r>
                    </a:p>
                    <a:p>
                      <a:pPr marL="342900" indent="-342900">
                        <a:buFont typeface="+mj-lt"/>
                        <a:buAutoNum type="arabicPeriod"/>
                      </a:pPr>
                      <a:r>
                        <a:rPr lang="nl-NL" sz="1400" kern="1200" dirty="0">
                          <a:solidFill>
                            <a:schemeClr val="dk1"/>
                          </a:solidFill>
                          <a:latin typeface="+mn-lt"/>
                          <a:ea typeface="+mn-ea"/>
                          <a:cs typeface="+mn-cs"/>
                        </a:rPr>
                        <a:t>Het emailadres van de geadresseerde.</a:t>
                      </a:r>
                      <a:r>
                        <a:rPr lang="nl-NL" sz="1400" b="1" i="1" dirty="0"/>
                        <a:t> Voor de VHV :  </a:t>
                      </a:r>
                      <a:r>
                        <a:rPr lang="nl-NL" sz="1400" b="1" i="1" dirty="0">
                          <a:hlinkClick r:id="rId4"/>
                        </a:rPr>
                        <a:t>info@handbal.be</a:t>
                      </a:r>
                      <a:endParaRPr lang="nl-NL" sz="1400" b="1" i="1" dirty="0"/>
                    </a:p>
                    <a:p>
                      <a:pPr marL="342900" indent="-342900">
                        <a:buFont typeface="+mj-lt"/>
                        <a:buAutoNum type="arabicPeriod"/>
                      </a:pPr>
                      <a:r>
                        <a:rPr lang="nl-NL" sz="1400" kern="1200" dirty="0">
                          <a:solidFill>
                            <a:schemeClr val="dk1"/>
                          </a:solidFill>
                          <a:latin typeface="+mn-lt"/>
                          <a:ea typeface="+mn-ea"/>
                          <a:cs typeface="+mn-cs"/>
                        </a:rPr>
                        <a:t>De gegevens van de geadresseerde worden automatisch ingevuld op basis van het ondernemingsnummer dat je eerder invulde. Je kan deze gegevens nog aanpassen. </a:t>
                      </a:r>
                      <a:r>
                        <a:rPr lang="nl-NL" sz="1400" b="1" kern="1200" dirty="0">
                          <a:solidFill>
                            <a:schemeClr val="dk1"/>
                          </a:solidFill>
                          <a:latin typeface="+mn-lt"/>
                          <a:ea typeface="+mn-ea"/>
                          <a:cs typeface="+mn-cs"/>
                        </a:rPr>
                        <a:t>Aan de VHV-gegevens dien je niets te wijzigen</a:t>
                      </a:r>
                    </a:p>
                  </a:txBody>
                  <a:tcPr/>
                </a:tc>
                <a:extLst>
                  <a:ext uri="{0D108BD9-81ED-4DB2-BD59-A6C34878D82A}">
                    <a16:rowId xmlns:a16="http://schemas.microsoft.com/office/drawing/2014/main" val="3044267431"/>
                  </a:ext>
                </a:extLst>
              </a:tr>
            </a:tbl>
          </a:graphicData>
        </a:graphic>
      </p:graphicFrame>
      <p:sp>
        <p:nvSpPr>
          <p:cNvPr id="2" name="Pijl: rechts 1">
            <a:extLst>
              <a:ext uri="{FF2B5EF4-FFF2-40B4-BE49-F238E27FC236}">
                <a16:creationId xmlns:a16="http://schemas.microsoft.com/office/drawing/2014/main" id="{79E21493-BEAA-C90E-377C-7A42944537BA}"/>
              </a:ext>
            </a:extLst>
          </p:cNvPr>
          <p:cNvSpPr/>
          <p:nvPr/>
        </p:nvSpPr>
        <p:spPr>
          <a:xfrm flipV="1">
            <a:off x="130878" y="4747060"/>
            <a:ext cx="447472" cy="31074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sp>
        <p:nvSpPr>
          <p:cNvPr id="10" name="Pijl: rechts 9">
            <a:extLst>
              <a:ext uri="{FF2B5EF4-FFF2-40B4-BE49-F238E27FC236}">
                <a16:creationId xmlns:a16="http://schemas.microsoft.com/office/drawing/2014/main" id="{63A6C6FE-1B16-5D2A-94CB-4CC72EC4754C}"/>
              </a:ext>
            </a:extLst>
          </p:cNvPr>
          <p:cNvSpPr/>
          <p:nvPr/>
        </p:nvSpPr>
        <p:spPr>
          <a:xfrm flipV="1">
            <a:off x="89758" y="3905678"/>
            <a:ext cx="447472" cy="31074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sp>
        <p:nvSpPr>
          <p:cNvPr id="16" name="Rechthoek: afgeronde hoeken 15">
            <a:extLst>
              <a:ext uri="{FF2B5EF4-FFF2-40B4-BE49-F238E27FC236}">
                <a16:creationId xmlns:a16="http://schemas.microsoft.com/office/drawing/2014/main" id="{8EB043B1-B8CB-9C76-4637-5EB51E31F822}"/>
              </a:ext>
            </a:extLst>
          </p:cNvPr>
          <p:cNvSpPr/>
          <p:nvPr/>
        </p:nvSpPr>
        <p:spPr>
          <a:xfrm>
            <a:off x="11039419" y="3429000"/>
            <a:ext cx="990012" cy="25904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a:extLst>
              <a:ext uri="{FF2B5EF4-FFF2-40B4-BE49-F238E27FC236}">
                <a16:creationId xmlns:a16="http://schemas.microsoft.com/office/drawing/2014/main" id="{8D355167-1478-8A8A-FBDB-85F1D8E95DB8}"/>
              </a:ext>
            </a:extLst>
          </p:cNvPr>
          <p:cNvPicPr>
            <a:picLocks noChangeAspect="1"/>
          </p:cNvPicPr>
          <p:nvPr/>
        </p:nvPicPr>
        <p:blipFill rotWithShape="1">
          <a:blip r:embed="rId5"/>
          <a:srcRect t="23526" r="8301"/>
          <a:stretch/>
        </p:blipFill>
        <p:spPr>
          <a:xfrm>
            <a:off x="920539" y="3113116"/>
            <a:ext cx="5397046" cy="3578631"/>
          </a:xfrm>
          <a:prstGeom prst="rect">
            <a:avLst/>
          </a:prstGeom>
          <a:ln w="12700">
            <a:solidFill>
              <a:srgbClr val="70AD47"/>
            </a:solidFill>
          </a:ln>
        </p:spPr>
      </p:pic>
    </p:spTree>
    <p:extLst>
      <p:ext uri="{BB962C8B-B14F-4D97-AF65-F5344CB8AC3E}">
        <p14:creationId xmlns:p14="http://schemas.microsoft.com/office/powerpoint/2010/main" val="62672481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6"/>
            <a:ext cx="10940057" cy="91016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700" b="1" dirty="0">
                <a:solidFill>
                  <a:srgbClr val="70AD47"/>
                </a:solidFill>
                <a:latin typeface="Trebuchet MS" panose="020B0603020202020204" pitchFamily="34" charset="0"/>
              </a:rPr>
              <a:t>Werken met DIGICONNECT</a:t>
            </a:r>
            <a:br>
              <a:rPr lang="nl-BE" sz="3300" b="1" dirty="0">
                <a:solidFill>
                  <a:srgbClr val="70AD47"/>
                </a:solidFill>
                <a:latin typeface="Trebuchet MS" panose="020B0603020202020204" pitchFamily="34" charset="0"/>
              </a:rPr>
            </a:br>
            <a:endParaRPr lang="nl-BE" sz="3300" b="1" dirty="0">
              <a:solidFill>
                <a:srgbClr val="70AD47"/>
              </a:solidFill>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344165"/>
            <a:ext cx="1292087" cy="1339806"/>
          </a:xfrm>
          <a:prstGeom prst="rect">
            <a:avLst/>
          </a:prstGeom>
        </p:spPr>
      </p:pic>
      <p:graphicFrame>
        <p:nvGraphicFramePr>
          <p:cNvPr id="3" name="Tabel 2">
            <a:extLst>
              <a:ext uri="{FF2B5EF4-FFF2-40B4-BE49-F238E27FC236}">
                <a16:creationId xmlns:a16="http://schemas.microsoft.com/office/drawing/2014/main" id="{9BED07B8-0557-6701-922D-29CAF2DBC7BD}"/>
              </a:ext>
            </a:extLst>
          </p:cNvPr>
          <p:cNvGraphicFramePr>
            <a:graphicFrameLocks noGrp="1"/>
          </p:cNvGraphicFramePr>
          <p:nvPr>
            <p:extLst>
              <p:ext uri="{D42A27DB-BD31-4B8C-83A1-F6EECF244321}">
                <p14:modId xmlns:p14="http://schemas.microsoft.com/office/powerpoint/2010/main" val="93675870"/>
              </p:ext>
            </p:extLst>
          </p:nvPr>
        </p:nvGraphicFramePr>
        <p:xfrm>
          <a:off x="920539" y="1014068"/>
          <a:ext cx="9523379" cy="822960"/>
        </p:xfrm>
        <a:graphic>
          <a:graphicData uri="http://schemas.openxmlformats.org/drawingml/2006/table">
            <a:tbl>
              <a:tblPr firstRow="1" bandRow="1">
                <a:tableStyleId>{93296810-A885-4BE3-A3E7-6D5BEEA58F35}</a:tableStyleId>
              </a:tblPr>
              <a:tblGrid>
                <a:gridCol w="671210">
                  <a:extLst>
                    <a:ext uri="{9D8B030D-6E8A-4147-A177-3AD203B41FA5}">
                      <a16:colId xmlns:a16="http://schemas.microsoft.com/office/drawing/2014/main" val="1859987545"/>
                    </a:ext>
                  </a:extLst>
                </a:gridCol>
                <a:gridCol w="8852169">
                  <a:extLst>
                    <a:ext uri="{9D8B030D-6E8A-4147-A177-3AD203B41FA5}">
                      <a16:colId xmlns:a16="http://schemas.microsoft.com/office/drawing/2014/main" val="2316082854"/>
                    </a:ext>
                  </a:extLst>
                </a:gridCol>
              </a:tblGrid>
              <a:tr h="251206">
                <a:tc>
                  <a:txBody>
                    <a:bodyPr/>
                    <a:lstStyle/>
                    <a:p>
                      <a:r>
                        <a:rPr lang="nl-NL" sz="1400" dirty="0"/>
                        <a:t>Stap</a:t>
                      </a:r>
                      <a:endParaRPr lang="nl-BE" sz="1400" dirty="0"/>
                    </a:p>
                  </a:txBody>
                  <a:tcPr/>
                </a:tc>
                <a:tc>
                  <a:txBody>
                    <a:bodyPr/>
                    <a:lstStyle/>
                    <a:p>
                      <a:r>
                        <a:rPr lang="nl-NL" sz="1400" dirty="0"/>
                        <a:t>Beschrijving</a:t>
                      </a:r>
                      <a:endParaRPr lang="nl-BE" sz="1400" dirty="0"/>
                    </a:p>
                  </a:txBody>
                  <a:tcPr/>
                </a:tc>
                <a:extLst>
                  <a:ext uri="{0D108BD9-81ED-4DB2-BD59-A6C34878D82A}">
                    <a16:rowId xmlns:a16="http://schemas.microsoft.com/office/drawing/2014/main" val="3431590826"/>
                  </a:ext>
                </a:extLst>
              </a:tr>
              <a:tr h="0">
                <a:tc>
                  <a:txBody>
                    <a:bodyPr/>
                    <a:lstStyle/>
                    <a:p>
                      <a:r>
                        <a:rPr lang="nl-NL" sz="1400" dirty="0"/>
                        <a:t>Stap 8</a:t>
                      </a:r>
                      <a:endParaRPr lang="nl-BE" sz="1400" dirty="0"/>
                    </a:p>
                  </a:txBody>
                  <a:tcPr/>
                </a:tc>
                <a:tc>
                  <a:txBody>
                    <a:bodyPr/>
                    <a:lstStyle/>
                    <a:p>
                      <a:r>
                        <a:rPr lang="nl-NL" sz="1400" dirty="0"/>
                        <a:t>In dit scherm vul je het onderwerp en de content (bodytekst) in van je aangetekende zending. De correct ingevulde en ondertekende ontslagbrief voeg je toe als bijlage in stap 4</a:t>
                      </a:r>
                    </a:p>
                  </a:txBody>
                  <a:tcPr/>
                </a:tc>
                <a:extLst>
                  <a:ext uri="{0D108BD9-81ED-4DB2-BD59-A6C34878D82A}">
                    <a16:rowId xmlns:a16="http://schemas.microsoft.com/office/drawing/2014/main" val="3044267431"/>
                  </a:ext>
                </a:extLst>
              </a:tr>
            </a:tbl>
          </a:graphicData>
        </a:graphic>
      </p:graphicFrame>
      <p:sp>
        <p:nvSpPr>
          <p:cNvPr id="2" name="Pijl: rechts 1">
            <a:extLst>
              <a:ext uri="{FF2B5EF4-FFF2-40B4-BE49-F238E27FC236}">
                <a16:creationId xmlns:a16="http://schemas.microsoft.com/office/drawing/2014/main" id="{79E21493-BEAA-C90E-377C-7A42944537BA}"/>
              </a:ext>
            </a:extLst>
          </p:cNvPr>
          <p:cNvSpPr/>
          <p:nvPr/>
        </p:nvSpPr>
        <p:spPr>
          <a:xfrm flipV="1">
            <a:off x="300666" y="4339393"/>
            <a:ext cx="447472" cy="31074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sp>
        <p:nvSpPr>
          <p:cNvPr id="10" name="Pijl: rechts 9">
            <a:extLst>
              <a:ext uri="{FF2B5EF4-FFF2-40B4-BE49-F238E27FC236}">
                <a16:creationId xmlns:a16="http://schemas.microsoft.com/office/drawing/2014/main" id="{63A6C6FE-1B16-5D2A-94CB-4CC72EC4754C}"/>
              </a:ext>
            </a:extLst>
          </p:cNvPr>
          <p:cNvSpPr/>
          <p:nvPr/>
        </p:nvSpPr>
        <p:spPr>
          <a:xfrm flipV="1">
            <a:off x="300666" y="3118258"/>
            <a:ext cx="447472" cy="31074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pic>
        <p:nvPicPr>
          <p:cNvPr id="5" name="Afbeelding 4">
            <a:extLst>
              <a:ext uri="{FF2B5EF4-FFF2-40B4-BE49-F238E27FC236}">
                <a16:creationId xmlns:a16="http://schemas.microsoft.com/office/drawing/2014/main" id="{6B3F198A-8B0C-15E3-618D-CF5D168F6700}"/>
              </a:ext>
            </a:extLst>
          </p:cNvPr>
          <p:cNvPicPr>
            <a:picLocks noChangeAspect="1"/>
          </p:cNvPicPr>
          <p:nvPr/>
        </p:nvPicPr>
        <p:blipFill rotWithShape="1">
          <a:blip r:embed="rId4"/>
          <a:srcRect t="5566" b="3983"/>
          <a:stretch/>
        </p:blipFill>
        <p:spPr>
          <a:xfrm>
            <a:off x="920539" y="2068294"/>
            <a:ext cx="10496550" cy="4445541"/>
          </a:xfrm>
          <a:prstGeom prst="rect">
            <a:avLst/>
          </a:prstGeom>
          <a:ln w="12700">
            <a:solidFill>
              <a:srgbClr val="70AD47"/>
            </a:solidFill>
          </a:ln>
        </p:spPr>
      </p:pic>
    </p:spTree>
    <p:extLst>
      <p:ext uri="{BB962C8B-B14F-4D97-AF65-F5344CB8AC3E}">
        <p14:creationId xmlns:p14="http://schemas.microsoft.com/office/powerpoint/2010/main" val="356785110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6"/>
            <a:ext cx="10940057" cy="91016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700" b="1" dirty="0">
                <a:solidFill>
                  <a:srgbClr val="70AD47"/>
                </a:solidFill>
                <a:latin typeface="Trebuchet MS" panose="020B0603020202020204" pitchFamily="34" charset="0"/>
              </a:rPr>
              <a:t>Werken met DIGICONNECT</a:t>
            </a:r>
            <a:br>
              <a:rPr lang="nl-BE" sz="3300" b="1" dirty="0">
                <a:solidFill>
                  <a:srgbClr val="70AD47"/>
                </a:solidFill>
                <a:latin typeface="Trebuchet MS" panose="020B0603020202020204" pitchFamily="34" charset="0"/>
              </a:rPr>
            </a:br>
            <a:endParaRPr lang="nl-BE" sz="3300" b="1" dirty="0">
              <a:solidFill>
                <a:srgbClr val="70AD47"/>
              </a:solidFill>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344165"/>
            <a:ext cx="1292087" cy="1339806"/>
          </a:xfrm>
          <a:prstGeom prst="rect">
            <a:avLst/>
          </a:prstGeom>
        </p:spPr>
      </p:pic>
      <p:graphicFrame>
        <p:nvGraphicFramePr>
          <p:cNvPr id="3" name="Tabel 2">
            <a:extLst>
              <a:ext uri="{FF2B5EF4-FFF2-40B4-BE49-F238E27FC236}">
                <a16:creationId xmlns:a16="http://schemas.microsoft.com/office/drawing/2014/main" id="{9BED07B8-0557-6701-922D-29CAF2DBC7BD}"/>
              </a:ext>
            </a:extLst>
          </p:cNvPr>
          <p:cNvGraphicFramePr>
            <a:graphicFrameLocks noGrp="1"/>
          </p:cNvGraphicFramePr>
          <p:nvPr>
            <p:extLst>
              <p:ext uri="{D42A27DB-BD31-4B8C-83A1-F6EECF244321}">
                <p14:modId xmlns:p14="http://schemas.microsoft.com/office/powerpoint/2010/main" val="3879782162"/>
              </p:ext>
            </p:extLst>
          </p:nvPr>
        </p:nvGraphicFramePr>
        <p:xfrm>
          <a:off x="920539" y="1014068"/>
          <a:ext cx="9523379" cy="822960"/>
        </p:xfrm>
        <a:graphic>
          <a:graphicData uri="http://schemas.openxmlformats.org/drawingml/2006/table">
            <a:tbl>
              <a:tblPr firstRow="1" bandRow="1">
                <a:tableStyleId>{93296810-A885-4BE3-A3E7-6D5BEEA58F35}</a:tableStyleId>
              </a:tblPr>
              <a:tblGrid>
                <a:gridCol w="788991">
                  <a:extLst>
                    <a:ext uri="{9D8B030D-6E8A-4147-A177-3AD203B41FA5}">
                      <a16:colId xmlns:a16="http://schemas.microsoft.com/office/drawing/2014/main" val="1859987545"/>
                    </a:ext>
                  </a:extLst>
                </a:gridCol>
                <a:gridCol w="8734388">
                  <a:extLst>
                    <a:ext uri="{9D8B030D-6E8A-4147-A177-3AD203B41FA5}">
                      <a16:colId xmlns:a16="http://schemas.microsoft.com/office/drawing/2014/main" val="2316082854"/>
                    </a:ext>
                  </a:extLst>
                </a:gridCol>
              </a:tblGrid>
              <a:tr h="251206">
                <a:tc>
                  <a:txBody>
                    <a:bodyPr/>
                    <a:lstStyle/>
                    <a:p>
                      <a:r>
                        <a:rPr lang="nl-NL" sz="1400" dirty="0"/>
                        <a:t>Stap</a:t>
                      </a:r>
                      <a:endParaRPr lang="nl-BE" sz="1400" dirty="0"/>
                    </a:p>
                  </a:txBody>
                  <a:tcPr/>
                </a:tc>
                <a:tc>
                  <a:txBody>
                    <a:bodyPr/>
                    <a:lstStyle/>
                    <a:p>
                      <a:r>
                        <a:rPr lang="nl-NL" sz="1400" dirty="0"/>
                        <a:t>Beschrijving</a:t>
                      </a:r>
                      <a:endParaRPr lang="nl-BE" sz="1400" dirty="0"/>
                    </a:p>
                  </a:txBody>
                  <a:tcPr/>
                </a:tc>
                <a:extLst>
                  <a:ext uri="{0D108BD9-81ED-4DB2-BD59-A6C34878D82A}">
                    <a16:rowId xmlns:a16="http://schemas.microsoft.com/office/drawing/2014/main" val="3431590826"/>
                  </a:ext>
                </a:extLst>
              </a:tr>
              <a:tr h="0">
                <a:tc>
                  <a:txBody>
                    <a:bodyPr/>
                    <a:lstStyle/>
                    <a:p>
                      <a:r>
                        <a:rPr lang="nl-NL" sz="1400" dirty="0"/>
                        <a:t>Stap 9</a:t>
                      </a:r>
                      <a:endParaRPr lang="nl-BE" sz="1400" dirty="0"/>
                    </a:p>
                  </a:txBody>
                  <a:tcPr/>
                </a:tc>
                <a:tc>
                  <a:txBody>
                    <a:bodyPr/>
                    <a:lstStyle/>
                    <a:p>
                      <a:r>
                        <a:rPr lang="nl-NL" sz="1400" dirty="0"/>
                        <a:t>Bij deze stap laad je het ontslagformulier op dat bestemd is voor de VHV. Dat is een kopie van het originele ondertekende ontslagformulier dat je verstuurd hebt naar het secretariaat van de club waar je ontslag neemt.</a:t>
                      </a:r>
                    </a:p>
                  </a:txBody>
                  <a:tcPr/>
                </a:tc>
                <a:extLst>
                  <a:ext uri="{0D108BD9-81ED-4DB2-BD59-A6C34878D82A}">
                    <a16:rowId xmlns:a16="http://schemas.microsoft.com/office/drawing/2014/main" val="3044267431"/>
                  </a:ext>
                </a:extLst>
              </a:tr>
            </a:tbl>
          </a:graphicData>
        </a:graphic>
      </p:graphicFrame>
      <p:pic>
        <p:nvPicPr>
          <p:cNvPr id="4" name="Afbeelding 3">
            <a:extLst>
              <a:ext uri="{FF2B5EF4-FFF2-40B4-BE49-F238E27FC236}">
                <a16:creationId xmlns:a16="http://schemas.microsoft.com/office/drawing/2014/main" id="{D6FBD2D3-E2C7-45B9-434D-4C017F866358}"/>
              </a:ext>
            </a:extLst>
          </p:cNvPr>
          <p:cNvPicPr>
            <a:picLocks noChangeAspect="1"/>
          </p:cNvPicPr>
          <p:nvPr/>
        </p:nvPicPr>
        <p:blipFill rotWithShape="1">
          <a:blip r:embed="rId4"/>
          <a:srcRect b="8124"/>
          <a:stretch/>
        </p:blipFill>
        <p:spPr>
          <a:xfrm>
            <a:off x="920539" y="2040912"/>
            <a:ext cx="8126672" cy="4508976"/>
          </a:xfrm>
          <a:prstGeom prst="rect">
            <a:avLst/>
          </a:prstGeom>
          <a:ln w="12700">
            <a:solidFill>
              <a:srgbClr val="70AD47"/>
            </a:solidFill>
          </a:ln>
        </p:spPr>
      </p:pic>
      <p:sp>
        <p:nvSpPr>
          <p:cNvPr id="2" name="Pijl: rechts 1">
            <a:extLst>
              <a:ext uri="{FF2B5EF4-FFF2-40B4-BE49-F238E27FC236}">
                <a16:creationId xmlns:a16="http://schemas.microsoft.com/office/drawing/2014/main" id="{79E21493-BEAA-C90E-377C-7A42944537BA}"/>
              </a:ext>
            </a:extLst>
          </p:cNvPr>
          <p:cNvSpPr/>
          <p:nvPr/>
        </p:nvSpPr>
        <p:spPr>
          <a:xfrm flipV="1">
            <a:off x="3622828" y="5084827"/>
            <a:ext cx="447472" cy="31074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sp>
        <p:nvSpPr>
          <p:cNvPr id="10" name="Pijl: rechts 9">
            <a:extLst>
              <a:ext uri="{FF2B5EF4-FFF2-40B4-BE49-F238E27FC236}">
                <a16:creationId xmlns:a16="http://schemas.microsoft.com/office/drawing/2014/main" id="{63A6C6FE-1B16-5D2A-94CB-4CC72EC4754C}"/>
              </a:ext>
            </a:extLst>
          </p:cNvPr>
          <p:cNvSpPr/>
          <p:nvPr/>
        </p:nvSpPr>
        <p:spPr>
          <a:xfrm flipV="1">
            <a:off x="634507" y="6124732"/>
            <a:ext cx="447472" cy="31074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spTree>
    <p:extLst>
      <p:ext uri="{BB962C8B-B14F-4D97-AF65-F5344CB8AC3E}">
        <p14:creationId xmlns:p14="http://schemas.microsoft.com/office/powerpoint/2010/main" val="403045821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6"/>
            <a:ext cx="10940057" cy="91016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700" b="1" dirty="0">
                <a:solidFill>
                  <a:srgbClr val="70AD47"/>
                </a:solidFill>
                <a:latin typeface="Trebuchet MS" panose="020B0603020202020204" pitchFamily="34" charset="0"/>
              </a:rPr>
              <a:t>Werken met DIGICONNECT</a:t>
            </a:r>
            <a:br>
              <a:rPr lang="nl-BE" sz="3300" b="1" dirty="0">
                <a:solidFill>
                  <a:srgbClr val="70AD47"/>
                </a:solidFill>
                <a:latin typeface="Trebuchet MS" panose="020B0603020202020204" pitchFamily="34" charset="0"/>
              </a:rPr>
            </a:br>
            <a:endParaRPr lang="nl-BE" sz="3300" b="1" dirty="0">
              <a:solidFill>
                <a:srgbClr val="70AD47"/>
              </a:solidFill>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344165"/>
            <a:ext cx="1292087" cy="1339806"/>
          </a:xfrm>
          <a:prstGeom prst="rect">
            <a:avLst/>
          </a:prstGeom>
        </p:spPr>
      </p:pic>
      <p:graphicFrame>
        <p:nvGraphicFramePr>
          <p:cNvPr id="3" name="Tabel 2">
            <a:extLst>
              <a:ext uri="{FF2B5EF4-FFF2-40B4-BE49-F238E27FC236}">
                <a16:creationId xmlns:a16="http://schemas.microsoft.com/office/drawing/2014/main" id="{9BED07B8-0557-6701-922D-29CAF2DBC7BD}"/>
              </a:ext>
            </a:extLst>
          </p:cNvPr>
          <p:cNvGraphicFramePr>
            <a:graphicFrameLocks noGrp="1"/>
          </p:cNvGraphicFramePr>
          <p:nvPr>
            <p:extLst>
              <p:ext uri="{D42A27DB-BD31-4B8C-83A1-F6EECF244321}">
                <p14:modId xmlns:p14="http://schemas.microsoft.com/office/powerpoint/2010/main" val="813987781"/>
              </p:ext>
            </p:extLst>
          </p:nvPr>
        </p:nvGraphicFramePr>
        <p:xfrm>
          <a:off x="920539" y="1014068"/>
          <a:ext cx="9257131" cy="822960"/>
        </p:xfrm>
        <a:graphic>
          <a:graphicData uri="http://schemas.openxmlformats.org/drawingml/2006/table">
            <a:tbl>
              <a:tblPr firstRow="1" bandRow="1">
                <a:tableStyleId>{93296810-A885-4BE3-A3E7-6D5BEEA58F35}</a:tableStyleId>
              </a:tblPr>
              <a:tblGrid>
                <a:gridCol w="728288">
                  <a:extLst>
                    <a:ext uri="{9D8B030D-6E8A-4147-A177-3AD203B41FA5}">
                      <a16:colId xmlns:a16="http://schemas.microsoft.com/office/drawing/2014/main" val="1859987545"/>
                    </a:ext>
                  </a:extLst>
                </a:gridCol>
                <a:gridCol w="8528843">
                  <a:extLst>
                    <a:ext uri="{9D8B030D-6E8A-4147-A177-3AD203B41FA5}">
                      <a16:colId xmlns:a16="http://schemas.microsoft.com/office/drawing/2014/main" val="2316082854"/>
                    </a:ext>
                  </a:extLst>
                </a:gridCol>
              </a:tblGrid>
              <a:tr h="251206">
                <a:tc>
                  <a:txBody>
                    <a:bodyPr/>
                    <a:lstStyle/>
                    <a:p>
                      <a:r>
                        <a:rPr lang="nl-NL" sz="1400" dirty="0"/>
                        <a:t>Stap</a:t>
                      </a:r>
                      <a:endParaRPr lang="nl-BE" sz="1400" dirty="0"/>
                    </a:p>
                  </a:txBody>
                  <a:tcPr/>
                </a:tc>
                <a:tc>
                  <a:txBody>
                    <a:bodyPr/>
                    <a:lstStyle/>
                    <a:p>
                      <a:r>
                        <a:rPr lang="nl-NL" sz="1400" dirty="0"/>
                        <a:t>Beschrijving</a:t>
                      </a:r>
                      <a:endParaRPr lang="nl-BE" sz="1400" dirty="0"/>
                    </a:p>
                  </a:txBody>
                  <a:tcPr/>
                </a:tc>
                <a:extLst>
                  <a:ext uri="{0D108BD9-81ED-4DB2-BD59-A6C34878D82A}">
                    <a16:rowId xmlns:a16="http://schemas.microsoft.com/office/drawing/2014/main" val="3431590826"/>
                  </a:ext>
                </a:extLst>
              </a:tr>
              <a:tr h="0">
                <a:tc>
                  <a:txBody>
                    <a:bodyPr/>
                    <a:lstStyle/>
                    <a:p>
                      <a:r>
                        <a:rPr lang="nl-NL" sz="1400" dirty="0"/>
                        <a:t>Stap 10</a:t>
                      </a:r>
                      <a:endParaRPr lang="nl-BE" sz="1400" dirty="0"/>
                    </a:p>
                  </a:txBody>
                  <a:tcPr/>
                </a:tc>
                <a:tc>
                  <a:txBody>
                    <a:bodyPr/>
                    <a:lstStyle/>
                    <a:p>
                      <a:r>
                        <a:rPr lang="nl-NL" sz="1400" dirty="0"/>
                        <a:t>Bij de volgende stap krijg je een preview van de aangetekende zending. Indien ok klik op </a:t>
                      </a:r>
                      <a:r>
                        <a:rPr lang="nl-NL" sz="1400" b="1" i="1" dirty="0"/>
                        <a:t>‘verder’. </a:t>
                      </a:r>
                      <a:r>
                        <a:rPr lang="nl-NL" sz="1400" dirty="0"/>
                        <a:t>Zo niet kan je stappen terug zetten</a:t>
                      </a:r>
                    </a:p>
                  </a:txBody>
                  <a:tcPr/>
                </a:tc>
                <a:extLst>
                  <a:ext uri="{0D108BD9-81ED-4DB2-BD59-A6C34878D82A}">
                    <a16:rowId xmlns:a16="http://schemas.microsoft.com/office/drawing/2014/main" val="3044267431"/>
                  </a:ext>
                </a:extLst>
              </a:tr>
            </a:tbl>
          </a:graphicData>
        </a:graphic>
      </p:graphicFrame>
      <p:pic>
        <p:nvPicPr>
          <p:cNvPr id="8" name="Afbeelding 7" descr="Afbeelding met tekst, schermopname, software, Computerpictogram&#10;&#10;Automatisch gegenereerde beschrijving">
            <a:extLst>
              <a:ext uri="{FF2B5EF4-FFF2-40B4-BE49-F238E27FC236}">
                <a16:creationId xmlns:a16="http://schemas.microsoft.com/office/drawing/2014/main" id="{2F693301-F9C3-B8C2-9CEC-E72A08E7CCB9}"/>
              </a:ext>
            </a:extLst>
          </p:cNvPr>
          <p:cNvPicPr>
            <a:picLocks noChangeAspect="1"/>
          </p:cNvPicPr>
          <p:nvPr/>
        </p:nvPicPr>
        <p:blipFill>
          <a:blip r:embed="rId4"/>
          <a:stretch>
            <a:fillRect/>
          </a:stretch>
        </p:blipFill>
        <p:spPr>
          <a:xfrm>
            <a:off x="920539" y="2073319"/>
            <a:ext cx="8362609" cy="4703967"/>
          </a:xfrm>
          <a:prstGeom prst="rect">
            <a:avLst/>
          </a:prstGeom>
        </p:spPr>
      </p:pic>
      <p:sp>
        <p:nvSpPr>
          <p:cNvPr id="10" name="Pijl: rechts 9">
            <a:extLst>
              <a:ext uri="{FF2B5EF4-FFF2-40B4-BE49-F238E27FC236}">
                <a16:creationId xmlns:a16="http://schemas.microsoft.com/office/drawing/2014/main" id="{63A6C6FE-1B16-5D2A-94CB-4CC72EC4754C}"/>
              </a:ext>
            </a:extLst>
          </p:cNvPr>
          <p:cNvSpPr/>
          <p:nvPr/>
        </p:nvSpPr>
        <p:spPr>
          <a:xfrm rot="5400000" flipV="1">
            <a:off x="3718518" y="3392898"/>
            <a:ext cx="447472" cy="31074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sp>
        <p:nvSpPr>
          <p:cNvPr id="2" name="Pijl: rechts 1">
            <a:extLst>
              <a:ext uri="{FF2B5EF4-FFF2-40B4-BE49-F238E27FC236}">
                <a16:creationId xmlns:a16="http://schemas.microsoft.com/office/drawing/2014/main" id="{79E21493-BEAA-C90E-377C-7A42944537BA}"/>
              </a:ext>
            </a:extLst>
          </p:cNvPr>
          <p:cNvSpPr/>
          <p:nvPr/>
        </p:nvSpPr>
        <p:spPr>
          <a:xfrm rot="16200000" flipV="1">
            <a:off x="2529745" y="4140610"/>
            <a:ext cx="447472" cy="31074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spTree>
    <p:extLst>
      <p:ext uri="{BB962C8B-B14F-4D97-AF65-F5344CB8AC3E}">
        <p14:creationId xmlns:p14="http://schemas.microsoft.com/office/powerpoint/2010/main" val="69199581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10940057" cy="1124173"/>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rgbClr val="70AD47"/>
                </a:solidFill>
                <a:latin typeface="Trebuchet MS" panose="020B0603020202020204" pitchFamily="34" charset="0"/>
              </a:rPr>
              <a:t>kopie v/h ontslag bezorgen aan de VHV</a:t>
            </a:r>
            <a:endParaRPr lang="nl-BE" sz="3300" b="1" dirty="0">
              <a:solidFill>
                <a:srgbClr val="70AD47"/>
              </a:solidFill>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344165"/>
            <a:ext cx="1292087" cy="1339806"/>
          </a:xfrm>
          <a:prstGeom prst="rect">
            <a:avLst/>
          </a:prstGeom>
        </p:spPr>
      </p:pic>
      <p:sp>
        <p:nvSpPr>
          <p:cNvPr id="2" name="Tekstvak 1">
            <a:extLst>
              <a:ext uri="{FF2B5EF4-FFF2-40B4-BE49-F238E27FC236}">
                <a16:creationId xmlns:a16="http://schemas.microsoft.com/office/drawing/2014/main" id="{16DF5CF6-0C58-9236-4E30-DA9DB481521C}"/>
              </a:ext>
            </a:extLst>
          </p:cNvPr>
          <p:cNvSpPr txBox="1"/>
          <p:nvPr/>
        </p:nvSpPr>
        <p:spPr>
          <a:xfrm>
            <a:off x="827192" y="2329774"/>
            <a:ext cx="9679021" cy="31393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nl-NL" sz="2400" b="1" dirty="0">
                <a:solidFill>
                  <a:srgbClr val="70AD47"/>
                </a:solidFill>
                <a:latin typeface="Trebuchet MS" panose="020B0603020202020204" pitchFamily="34" charset="0"/>
              </a:rPr>
              <a:t>Principes ontslagprocedure</a:t>
            </a:r>
          </a:p>
          <a:p>
            <a:pPr marL="285750" indent="-285750">
              <a:lnSpc>
                <a:spcPct val="150000"/>
              </a:lnSpc>
              <a:buFont typeface="Arial" panose="020B0604020202020204" pitchFamily="34" charset="0"/>
              <a:buChar char="•"/>
            </a:pPr>
            <a:r>
              <a:rPr lang="nl-NL" sz="2400" b="1" dirty="0">
                <a:solidFill>
                  <a:srgbClr val="70AD47"/>
                </a:solidFill>
                <a:latin typeface="Trebuchet MS" panose="020B0603020202020204" pitchFamily="34" charset="0"/>
              </a:rPr>
              <a:t>Ontslag  via digitaal kanaal - algemeen</a:t>
            </a:r>
          </a:p>
          <a:p>
            <a:pPr marL="285750" indent="-285750">
              <a:lnSpc>
                <a:spcPct val="150000"/>
              </a:lnSpc>
              <a:buFont typeface="Arial" panose="020B0604020202020204" pitchFamily="34" charset="0"/>
              <a:buChar char="•"/>
            </a:pPr>
            <a:r>
              <a:rPr lang="nl-NL" sz="2400" b="1" dirty="0">
                <a:solidFill>
                  <a:srgbClr val="70AD47"/>
                </a:solidFill>
                <a:latin typeface="Trebuchet MS" panose="020B0603020202020204" pitchFamily="34" charset="0"/>
              </a:rPr>
              <a:t>Procedure aanmelding bij DIGICONNECT</a:t>
            </a:r>
          </a:p>
          <a:p>
            <a:pPr marL="285750" indent="-285750">
              <a:lnSpc>
                <a:spcPct val="150000"/>
              </a:lnSpc>
              <a:buFont typeface="Arial" panose="020B0604020202020204" pitchFamily="34" charset="0"/>
              <a:buChar char="•"/>
            </a:pPr>
            <a:r>
              <a:rPr lang="nl-NL" sz="2400" b="1" dirty="0">
                <a:solidFill>
                  <a:srgbClr val="70AD47"/>
                </a:solidFill>
                <a:latin typeface="Trebuchet MS" panose="020B0603020202020204" pitchFamily="34" charset="0"/>
              </a:rPr>
              <a:t>Werken met DIGICONNECT</a:t>
            </a:r>
          </a:p>
          <a:p>
            <a:pPr marL="285750" indent="-285750">
              <a:lnSpc>
                <a:spcPct val="150000"/>
              </a:lnSpc>
              <a:buFont typeface="Arial" panose="020B0604020202020204" pitchFamily="34" charset="0"/>
              <a:buChar char="•"/>
            </a:pPr>
            <a:r>
              <a:rPr lang="nl-NL" sz="2400" b="1" dirty="0">
                <a:solidFill>
                  <a:srgbClr val="70AD47"/>
                </a:solidFill>
                <a:latin typeface="Trebuchet MS" panose="020B0603020202020204" pitchFamily="34" charset="0"/>
              </a:rPr>
              <a:t>Opvolgen van de zending</a:t>
            </a:r>
          </a:p>
          <a:p>
            <a:r>
              <a:rPr lang="nl-NL" dirty="0">
                <a:solidFill>
                  <a:schemeClr val="bg1"/>
                </a:solidFill>
              </a:rPr>
              <a:t> </a:t>
            </a:r>
            <a:r>
              <a:rPr lang="nl-NL" dirty="0"/>
              <a:t>zending</a:t>
            </a:r>
            <a:endParaRPr lang="nl-BE" dirty="0"/>
          </a:p>
        </p:txBody>
      </p:sp>
      <p:sp>
        <p:nvSpPr>
          <p:cNvPr id="3" name="Tekstvak 2">
            <a:extLst>
              <a:ext uri="{FF2B5EF4-FFF2-40B4-BE49-F238E27FC236}">
                <a16:creationId xmlns:a16="http://schemas.microsoft.com/office/drawing/2014/main" id="{3B934AD7-3377-912B-B1DB-4EF8B4282FEB}"/>
              </a:ext>
            </a:extLst>
          </p:cNvPr>
          <p:cNvSpPr txBox="1"/>
          <p:nvPr/>
        </p:nvSpPr>
        <p:spPr>
          <a:xfrm>
            <a:off x="858243" y="1483936"/>
            <a:ext cx="9679021" cy="523220"/>
          </a:xfrm>
          <a:prstGeom prst="rect">
            <a:avLst/>
          </a:prstGeom>
          <a:noFill/>
        </p:spPr>
        <p:txBody>
          <a:bodyPr wrap="square" rtlCol="0">
            <a:spAutoFit/>
          </a:bodyPr>
          <a:lstStyle/>
          <a:p>
            <a:r>
              <a:rPr lang="nl-NL" sz="2800" b="1" dirty="0">
                <a:solidFill>
                  <a:srgbClr val="70AD47"/>
                </a:solidFill>
                <a:latin typeface="Trebuchet MS" panose="020B0603020202020204" pitchFamily="34" charset="0"/>
              </a:rPr>
              <a:t>Menu</a:t>
            </a:r>
            <a:r>
              <a:rPr lang="nl-NL" dirty="0">
                <a:solidFill>
                  <a:schemeClr val="bg1"/>
                </a:solidFill>
              </a:rPr>
              <a:t> </a:t>
            </a:r>
            <a:endParaRPr lang="nl-BE" dirty="0"/>
          </a:p>
        </p:txBody>
      </p:sp>
    </p:spTree>
    <p:extLst>
      <p:ext uri="{BB962C8B-B14F-4D97-AF65-F5344CB8AC3E}">
        <p14:creationId xmlns:p14="http://schemas.microsoft.com/office/powerpoint/2010/main" val="195609391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6"/>
            <a:ext cx="10940057" cy="91016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700" b="1" dirty="0">
                <a:solidFill>
                  <a:srgbClr val="70AD47"/>
                </a:solidFill>
                <a:latin typeface="Trebuchet MS" panose="020B0603020202020204" pitchFamily="34" charset="0"/>
              </a:rPr>
              <a:t>Werken met DIGICONNECT</a:t>
            </a:r>
            <a:br>
              <a:rPr lang="nl-BE" sz="3300" b="1" dirty="0">
                <a:solidFill>
                  <a:srgbClr val="70AD47"/>
                </a:solidFill>
                <a:latin typeface="Trebuchet MS" panose="020B0603020202020204" pitchFamily="34" charset="0"/>
              </a:rPr>
            </a:br>
            <a:endParaRPr lang="nl-BE" sz="3300" b="1" dirty="0">
              <a:solidFill>
                <a:srgbClr val="70AD47"/>
              </a:solidFill>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344165"/>
            <a:ext cx="1292087" cy="1339806"/>
          </a:xfrm>
          <a:prstGeom prst="rect">
            <a:avLst/>
          </a:prstGeom>
        </p:spPr>
      </p:pic>
      <p:graphicFrame>
        <p:nvGraphicFramePr>
          <p:cNvPr id="3" name="Tabel 2">
            <a:extLst>
              <a:ext uri="{FF2B5EF4-FFF2-40B4-BE49-F238E27FC236}">
                <a16:creationId xmlns:a16="http://schemas.microsoft.com/office/drawing/2014/main" id="{9BED07B8-0557-6701-922D-29CAF2DBC7BD}"/>
              </a:ext>
            </a:extLst>
          </p:cNvPr>
          <p:cNvGraphicFramePr>
            <a:graphicFrameLocks noGrp="1"/>
          </p:cNvGraphicFramePr>
          <p:nvPr>
            <p:extLst>
              <p:ext uri="{D42A27DB-BD31-4B8C-83A1-F6EECF244321}">
                <p14:modId xmlns:p14="http://schemas.microsoft.com/office/powerpoint/2010/main" val="3684601664"/>
              </p:ext>
            </p:extLst>
          </p:nvPr>
        </p:nvGraphicFramePr>
        <p:xfrm>
          <a:off x="920539" y="1014068"/>
          <a:ext cx="9523379" cy="609600"/>
        </p:xfrm>
        <a:graphic>
          <a:graphicData uri="http://schemas.openxmlformats.org/drawingml/2006/table">
            <a:tbl>
              <a:tblPr firstRow="1" bandRow="1">
                <a:tableStyleId>{93296810-A885-4BE3-A3E7-6D5BEEA58F35}</a:tableStyleId>
              </a:tblPr>
              <a:tblGrid>
                <a:gridCol w="828748">
                  <a:extLst>
                    <a:ext uri="{9D8B030D-6E8A-4147-A177-3AD203B41FA5}">
                      <a16:colId xmlns:a16="http://schemas.microsoft.com/office/drawing/2014/main" val="1859987545"/>
                    </a:ext>
                  </a:extLst>
                </a:gridCol>
                <a:gridCol w="8694631">
                  <a:extLst>
                    <a:ext uri="{9D8B030D-6E8A-4147-A177-3AD203B41FA5}">
                      <a16:colId xmlns:a16="http://schemas.microsoft.com/office/drawing/2014/main" val="2316082854"/>
                    </a:ext>
                  </a:extLst>
                </a:gridCol>
              </a:tblGrid>
              <a:tr h="251206">
                <a:tc>
                  <a:txBody>
                    <a:bodyPr/>
                    <a:lstStyle/>
                    <a:p>
                      <a:r>
                        <a:rPr lang="nl-NL" sz="1400" dirty="0"/>
                        <a:t>Stap</a:t>
                      </a:r>
                      <a:endParaRPr lang="nl-BE" sz="1400" dirty="0"/>
                    </a:p>
                  </a:txBody>
                  <a:tcPr/>
                </a:tc>
                <a:tc>
                  <a:txBody>
                    <a:bodyPr/>
                    <a:lstStyle/>
                    <a:p>
                      <a:r>
                        <a:rPr lang="nl-NL" sz="1400" dirty="0"/>
                        <a:t>Beschrijving</a:t>
                      </a:r>
                      <a:endParaRPr lang="nl-BE" sz="1400" dirty="0"/>
                    </a:p>
                  </a:txBody>
                  <a:tcPr/>
                </a:tc>
                <a:extLst>
                  <a:ext uri="{0D108BD9-81ED-4DB2-BD59-A6C34878D82A}">
                    <a16:rowId xmlns:a16="http://schemas.microsoft.com/office/drawing/2014/main" val="3431590826"/>
                  </a:ext>
                </a:extLst>
              </a:tr>
              <a:tr h="0">
                <a:tc>
                  <a:txBody>
                    <a:bodyPr/>
                    <a:lstStyle/>
                    <a:p>
                      <a:r>
                        <a:rPr lang="nl-NL" sz="1400" dirty="0"/>
                        <a:t>Stap 11</a:t>
                      </a:r>
                      <a:endParaRPr lang="nl-BE" sz="1400" dirty="0"/>
                    </a:p>
                  </a:txBody>
                  <a:tcPr/>
                </a:tc>
                <a:tc>
                  <a:txBody>
                    <a:bodyPr/>
                    <a:lstStyle/>
                    <a:p>
                      <a:r>
                        <a:rPr lang="nl-NL" sz="1400" dirty="0"/>
                        <a:t>Bij deze stap verstuur je het bericht naar de ontvanger</a:t>
                      </a:r>
                    </a:p>
                  </a:txBody>
                  <a:tcPr/>
                </a:tc>
                <a:extLst>
                  <a:ext uri="{0D108BD9-81ED-4DB2-BD59-A6C34878D82A}">
                    <a16:rowId xmlns:a16="http://schemas.microsoft.com/office/drawing/2014/main" val="3044267431"/>
                  </a:ext>
                </a:extLst>
              </a:tr>
            </a:tbl>
          </a:graphicData>
        </a:graphic>
      </p:graphicFrame>
      <p:pic>
        <p:nvPicPr>
          <p:cNvPr id="4" name="Afbeelding 3" descr="Afbeelding met tekst, schermopname, software, Computerpictogram&#10;&#10;Automatisch gegenereerde beschrijving">
            <a:extLst>
              <a:ext uri="{FF2B5EF4-FFF2-40B4-BE49-F238E27FC236}">
                <a16:creationId xmlns:a16="http://schemas.microsoft.com/office/drawing/2014/main" id="{56CB22E9-5D7F-CFF6-7ECC-4D1EE656CE89}"/>
              </a:ext>
            </a:extLst>
          </p:cNvPr>
          <p:cNvPicPr>
            <a:picLocks noChangeAspect="1"/>
          </p:cNvPicPr>
          <p:nvPr/>
        </p:nvPicPr>
        <p:blipFill rotWithShape="1">
          <a:blip r:embed="rId4"/>
          <a:srcRect r="15730"/>
          <a:stretch/>
        </p:blipFill>
        <p:spPr>
          <a:xfrm>
            <a:off x="920539" y="2026054"/>
            <a:ext cx="6931374" cy="4626677"/>
          </a:xfrm>
          <a:prstGeom prst="rect">
            <a:avLst/>
          </a:prstGeom>
          <a:ln w="15875">
            <a:solidFill>
              <a:srgbClr val="70AD47"/>
            </a:solidFill>
          </a:ln>
        </p:spPr>
      </p:pic>
      <p:pic>
        <p:nvPicPr>
          <p:cNvPr id="8" name="Afbeelding 7" descr="Afbeelding met tekst, schermopname, software, Computerpictogram&#10;&#10;Automatisch gegenereerde beschrijving">
            <a:extLst>
              <a:ext uri="{FF2B5EF4-FFF2-40B4-BE49-F238E27FC236}">
                <a16:creationId xmlns:a16="http://schemas.microsoft.com/office/drawing/2014/main" id="{D3701FE3-C8DC-C5F6-C114-95950073F4E4}"/>
              </a:ext>
            </a:extLst>
          </p:cNvPr>
          <p:cNvPicPr>
            <a:picLocks noChangeAspect="1"/>
          </p:cNvPicPr>
          <p:nvPr/>
        </p:nvPicPr>
        <p:blipFill>
          <a:blip r:embed="rId5"/>
          <a:stretch>
            <a:fillRect/>
          </a:stretch>
        </p:blipFill>
        <p:spPr>
          <a:xfrm>
            <a:off x="6037580" y="2502032"/>
            <a:ext cx="5760720" cy="3240405"/>
          </a:xfrm>
          <a:prstGeom prst="rect">
            <a:avLst/>
          </a:prstGeom>
          <a:ln w="15875">
            <a:solidFill>
              <a:srgbClr val="70AD47"/>
            </a:solidFill>
          </a:ln>
        </p:spPr>
      </p:pic>
      <p:sp>
        <p:nvSpPr>
          <p:cNvPr id="11" name="Rechthoek: afgeronde hoeken 10">
            <a:extLst>
              <a:ext uri="{FF2B5EF4-FFF2-40B4-BE49-F238E27FC236}">
                <a16:creationId xmlns:a16="http://schemas.microsoft.com/office/drawing/2014/main" id="{E5934520-E524-9E5E-F6FB-B7C2BEE428FC}"/>
              </a:ext>
            </a:extLst>
          </p:cNvPr>
          <p:cNvSpPr/>
          <p:nvPr/>
        </p:nvSpPr>
        <p:spPr>
          <a:xfrm>
            <a:off x="1906621" y="5661297"/>
            <a:ext cx="875490" cy="42821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3" name="Verbindingslijn: gebogen 12">
            <a:extLst>
              <a:ext uri="{FF2B5EF4-FFF2-40B4-BE49-F238E27FC236}">
                <a16:creationId xmlns:a16="http://schemas.microsoft.com/office/drawing/2014/main" id="{40886673-DA79-5048-C1C2-BB7692FEA10A}"/>
              </a:ext>
            </a:extLst>
          </p:cNvPr>
          <p:cNvCxnSpPr>
            <a:cxnSpLocks/>
            <a:stCxn id="11" idx="3"/>
          </p:cNvCxnSpPr>
          <p:nvPr/>
        </p:nvCxnSpPr>
        <p:spPr>
          <a:xfrm flipV="1">
            <a:off x="2782111" y="3608962"/>
            <a:ext cx="3852153" cy="2266444"/>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hthoek: afgeronde hoeken 14">
            <a:extLst>
              <a:ext uri="{FF2B5EF4-FFF2-40B4-BE49-F238E27FC236}">
                <a16:creationId xmlns:a16="http://schemas.microsoft.com/office/drawing/2014/main" id="{79A4A176-7E28-EFC8-B6A7-15FE81A09216}"/>
              </a:ext>
            </a:extLst>
          </p:cNvPr>
          <p:cNvSpPr/>
          <p:nvPr/>
        </p:nvSpPr>
        <p:spPr>
          <a:xfrm>
            <a:off x="6708842" y="3429000"/>
            <a:ext cx="875490" cy="42821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Pijl: rechts 9">
            <a:extLst>
              <a:ext uri="{FF2B5EF4-FFF2-40B4-BE49-F238E27FC236}">
                <a16:creationId xmlns:a16="http://schemas.microsoft.com/office/drawing/2014/main" id="{63A6C6FE-1B16-5D2A-94CB-4CC72EC4754C}"/>
              </a:ext>
            </a:extLst>
          </p:cNvPr>
          <p:cNvSpPr/>
          <p:nvPr/>
        </p:nvSpPr>
        <p:spPr>
          <a:xfrm rot="16200000" flipV="1">
            <a:off x="6922851" y="4177825"/>
            <a:ext cx="447472" cy="31074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sp>
        <p:nvSpPr>
          <p:cNvPr id="2" name="Pijl: rechts 1">
            <a:extLst>
              <a:ext uri="{FF2B5EF4-FFF2-40B4-BE49-F238E27FC236}">
                <a16:creationId xmlns:a16="http://schemas.microsoft.com/office/drawing/2014/main" id="{79E21493-BEAA-C90E-377C-7A42944537BA}"/>
              </a:ext>
            </a:extLst>
          </p:cNvPr>
          <p:cNvSpPr/>
          <p:nvPr/>
        </p:nvSpPr>
        <p:spPr>
          <a:xfrm flipV="1">
            <a:off x="1220551" y="5720035"/>
            <a:ext cx="447472" cy="31074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spTree>
    <p:extLst>
      <p:ext uri="{BB962C8B-B14F-4D97-AF65-F5344CB8AC3E}">
        <p14:creationId xmlns:p14="http://schemas.microsoft.com/office/powerpoint/2010/main" val="79271217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6"/>
            <a:ext cx="10940057" cy="91016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700" b="1" dirty="0">
                <a:solidFill>
                  <a:srgbClr val="70AD47"/>
                </a:solidFill>
                <a:latin typeface="Trebuchet MS" panose="020B0603020202020204" pitchFamily="34" charset="0"/>
              </a:rPr>
              <a:t>Opvolgen van de zending</a:t>
            </a:r>
            <a:br>
              <a:rPr lang="nl-BE" sz="3300" b="1" dirty="0">
                <a:solidFill>
                  <a:srgbClr val="70AD47"/>
                </a:solidFill>
                <a:latin typeface="Trebuchet MS" panose="020B0603020202020204" pitchFamily="34" charset="0"/>
              </a:rPr>
            </a:br>
            <a:endParaRPr lang="nl-BE" sz="3300" b="1" dirty="0">
              <a:solidFill>
                <a:srgbClr val="70AD47"/>
              </a:solidFill>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344165"/>
            <a:ext cx="1292087" cy="1339806"/>
          </a:xfrm>
          <a:prstGeom prst="rect">
            <a:avLst/>
          </a:prstGeom>
        </p:spPr>
      </p:pic>
      <p:graphicFrame>
        <p:nvGraphicFramePr>
          <p:cNvPr id="3" name="Tabel 2">
            <a:extLst>
              <a:ext uri="{FF2B5EF4-FFF2-40B4-BE49-F238E27FC236}">
                <a16:creationId xmlns:a16="http://schemas.microsoft.com/office/drawing/2014/main" id="{9BED07B8-0557-6701-922D-29CAF2DBC7BD}"/>
              </a:ext>
            </a:extLst>
          </p:cNvPr>
          <p:cNvGraphicFramePr>
            <a:graphicFrameLocks noGrp="1"/>
          </p:cNvGraphicFramePr>
          <p:nvPr>
            <p:extLst>
              <p:ext uri="{D42A27DB-BD31-4B8C-83A1-F6EECF244321}">
                <p14:modId xmlns:p14="http://schemas.microsoft.com/office/powerpoint/2010/main" val="1415684375"/>
              </p:ext>
            </p:extLst>
          </p:nvPr>
        </p:nvGraphicFramePr>
        <p:xfrm>
          <a:off x="920539" y="1014068"/>
          <a:ext cx="9257131" cy="609600"/>
        </p:xfrm>
        <a:graphic>
          <a:graphicData uri="http://schemas.openxmlformats.org/drawingml/2006/table">
            <a:tbl>
              <a:tblPr firstRow="1" bandRow="1">
                <a:tableStyleId>{93296810-A885-4BE3-A3E7-6D5BEEA58F35}</a:tableStyleId>
              </a:tblPr>
              <a:tblGrid>
                <a:gridCol w="728288">
                  <a:extLst>
                    <a:ext uri="{9D8B030D-6E8A-4147-A177-3AD203B41FA5}">
                      <a16:colId xmlns:a16="http://schemas.microsoft.com/office/drawing/2014/main" val="1859987545"/>
                    </a:ext>
                  </a:extLst>
                </a:gridCol>
                <a:gridCol w="8528843">
                  <a:extLst>
                    <a:ext uri="{9D8B030D-6E8A-4147-A177-3AD203B41FA5}">
                      <a16:colId xmlns:a16="http://schemas.microsoft.com/office/drawing/2014/main" val="2316082854"/>
                    </a:ext>
                  </a:extLst>
                </a:gridCol>
              </a:tblGrid>
              <a:tr h="251206">
                <a:tc>
                  <a:txBody>
                    <a:bodyPr/>
                    <a:lstStyle/>
                    <a:p>
                      <a:r>
                        <a:rPr lang="nl-NL" sz="1400" dirty="0"/>
                        <a:t>Stap</a:t>
                      </a:r>
                      <a:endParaRPr lang="nl-BE" sz="1400" dirty="0"/>
                    </a:p>
                  </a:txBody>
                  <a:tcPr/>
                </a:tc>
                <a:tc>
                  <a:txBody>
                    <a:bodyPr/>
                    <a:lstStyle/>
                    <a:p>
                      <a:r>
                        <a:rPr lang="nl-NL" sz="1400" dirty="0"/>
                        <a:t>Beschrijving</a:t>
                      </a:r>
                      <a:endParaRPr lang="nl-BE" sz="1400" dirty="0"/>
                    </a:p>
                  </a:txBody>
                  <a:tcPr/>
                </a:tc>
                <a:extLst>
                  <a:ext uri="{0D108BD9-81ED-4DB2-BD59-A6C34878D82A}">
                    <a16:rowId xmlns:a16="http://schemas.microsoft.com/office/drawing/2014/main" val="3431590826"/>
                  </a:ext>
                </a:extLst>
              </a:tr>
              <a:tr h="0">
                <a:tc>
                  <a:txBody>
                    <a:bodyPr/>
                    <a:lstStyle/>
                    <a:p>
                      <a:endParaRPr lang="nl-BE" sz="1400" dirty="0"/>
                    </a:p>
                  </a:txBody>
                  <a:tcPr/>
                </a:tc>
                <a:tc>
                  <a:txBody>
                    <a:bodyPr/>
                    <a:lstStyle/>
                    <a:p>
                      <a:r>
                        <a:rPr lang="nl-NL" sz="1400" dirty="0"/>
                        <a:t>Als je jouw zending wil opvolgen klik je in de menubalk links op </a:t>
                      </a:r>
                      <a:r>
                        <a:rPr lang="nl-NL" sz="1400" b="1" i="1" dirty="0" err="1"/>
                        <a:t>outbox</a:t>
                      </a:r>
                      <a:endParaRPr lang="nl-NL" sz="1400" b="1" i="1" dirty="0"/>
                    </a:p>
                  </a:txBody>
                  <a:tcPr/>
                </a:tc>
                <a:extLst>
                  <a:ext uri="{0D108BD9-81ED-4DB2-BD59-A6C34878D82A}">
                    <a16:rowId xmlns:a16="http://schemas.microsoft.com/office/drawing/2014/main" val="3044267431"/>
                  </a:ext>
                </a:extLst>
              </a:tr>
            </a:tbl>
          </a:graphicData>
        </a:graphic>
      </p:graphicFrame>
      <p:pic>
        <p:nvPicPr>
          <p:cNvPr id="4" name="Afbeelding 3" descr="Afbeelding met tekst, schermopname, software, Computerpictogram&#10;&#10;Automatisch gegenereerde beschrijving">
            <a:extLst>
              <a:ext uri="{FF2B5EF4-FFF2-40B4-BE49-F238E27FC236}">
                <a16:creationId xmlns:a16="http://schemas.microsoft.com/office/drawing/2014/main" id="{D2674A6B-847F-4A29-749E-AEEBC49341EA}"/>
              </a:ext>
            </a:extLst>
          </p:cNvPr>
          <p:cNvPicPr>
            <a:picLocks noChangeAspect="1"/>
          </p:cNvPicPr>
          <p:nvPr/>
        </p:nvPicPr>
        <p:blipFill rotWithShape="1">
          <a:blip r:embed="rId4"/>
          <a:srcRect t="7035" r="3751" b="41389"/>
          <a:stretch/>
        </p:blipFill>
        <p:spPr>
          <a:xfrm>
            <a:off x="916561" y="2215210"/>
            <a:ext cx="9884280" cy="2979360"/>
          </a:xfrm>
          <a:prstGeom prst="rect">
            <a:avLst/>
          </a:prstGeom>
          <a:ln w="15875">
            <a:solidFill>
              <a:srgbClr val="70AD47"/>
            </a:solidFill>
          </a:ln>
        </p:spPr>
      </p:pic>
      <p:sp>
        <p:nvSpPr>
          <p:cNvPr id="10" name="Pijl: rechts 9">
            <a:extLst>
              <a:ext uri="{FF2B5EF4-FFF2-40B4-BE49-F238E27FC236}">
                <a16:creationId xmlns:a16="http://schemas.microsoft.com/office/drawing/2014/main" id="{63A6C6FE-1B16-5D2A-94CB-4CC72EC4754C}"/>
              </a:ext>
            </a:extLst>
          </p:cNvPr>
          <p:cNvSpPr/>
          <p:nvPr/>
        </p:nvSpPr>
        <p:spPr>
          <a:xfrm flipV="1">
            <a:off x="283327" y="3341994"/>
            <a:ext cx="447472" cy="31074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spTree>
    <p:extLst>
      <p:ext uri="{BB962C8B-B14F-4D97-AF65-F5344CB8AC3E}">
        <p14:creationId xmlns:p14="http://schemas.microsoft.com/office/powerpoint/2010/main" val="180992200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659652-13F9-424A-A7CF-D721BED7F8F9}"/>
              </a:ext>
            </a:extLst>
          </p:cNvPr>
          <p:cNvSpPr>
            <a:spLocks noGrp="1"/>
          </p:cNvSpPr>
          <p:nvPr>
            <p:ph type="ctrTitle"/>
          </p:nvPr>
        </p:nvSpPr>
        <p:spPr>
          <a:xfrm>
            <a:off x="603387" y="720158"/>
            <a:ext cx="7301360" cy="2076333"/>
          </a:xfrm>
        </p:spPr>
        <p:txBody>
          <a:bodyPr anchor="t">
            <a:normAutofit/>
          </a:bodyPr>
          <a:lstStyle/>
          <a:p>
            <a:pPr algn="l"/>
            <a:r>
              <a:rPr lang="nl-BE" sz="3500" b="1">
                <a:latin typeface="Trebuchet MS" panose="020B0603020202020204" pitchFamily="34" charset="0"/>
              </a:rPr>
              <a:t>Succes!</a:t>
            </a:r>
          </a:p>
        </p:txBody>
      </p:sp>
      <p:sp>
        <p:nvSpPr>
          <p:cNvPr id="10" name="Freeform: Shape 9">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descr="Afbeelding met teken, shirt&#10;&#10;Automatisch gegenereerde beschrijving">
            <a:extLst>
              <a:ext uri="{FF2B5EF4-FFF2-40B4-BE49-F238E27FC236}">
                <a16:creationId xmlns:a16="http://schemas.microsoft.com/office/drawing/2014/main" id="{B087FE9C-AE0B-4E0C-9299-94340EE0B835}"/>
              </a:ext>
            </a:extLst>
          </p:cNvPr>
          <p:cNvPicPr>
            <a:picLocks noChangeAspect="1"/>
          </p:cNvPicPr>
          <p:nvPr/>
        </p:nvPicPr>
        <p:blipFill rotWithShape="1">
          <a:blip r:embed="rId3">
            <a:extLst>
              <a:ext uri="{28A0092B-C50C-407E-A947-70E740481C1C}">
                <a14:useLocalDpi xmlns:a14="http://schemas.microsoft.com/office/drawing/2010/main" val="0"/>
              </a:ext>
            </a:extLst>
          </a:blip>
          <a:srcRect b="1338"/>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6" name="Tekstvak 5">
            <a:extLst>
              <a:ext uri="{FF2B5EF4-FFF2-40B4-BE49-F238E27FC236}">
                <a16:creationId xmlns:a16="http://schemas.microsoft.com/office/drawing/2014/main" id="{E0FC3074-0D44-4AA5-87A8-2F18D59A8DA1}"/>
              </a:ext>
            </a:extLst>
          </p:cNvPr>
          <p:cNvSpPr txBox="1"/>
          <p:nvPr/>
        </p:nvSpPr>
        <p:spPr>
          <a:xfrm>
            <a:off x="632550" y="1872034"/>
            <a:ext cx="6094070" cy="2095317"/>
          </a:xfrm>
          <a:prstGeom prst="rect">
            <a:avLst/>
          </a:prstGeom>
          <a:noFill/>
        </p:spPr>
        <p:txBody>
          <a:bodyPr wrap="square">
            <a:spAutoFit/>
          </a:bodyPr>
          <a:lstStyle/>
          <a:p>
            <a:pPr>
              <a:lnSpc>
                <a:spcPct val="107000"/>
              </a:lnSpc>
              <a:spcAft>
                <a:spcPts val="800"/>
              </a:spcAft>
            </a:pPr>
            <a:r>
              <a:rPr lang="nl-BE" sz="2000" b="1" dirty="0">
                <a:effectLst/>
                <a:latin typeface="Trebuchet MS" panose="020B0603020202020204" pitchFamily="34" charset="0"/>
                <a:ea typeface="Times New Roman" panose="02020603050405020304" pitchFamily="18" charset="0"/>
              </a:rPr>
              <a:t>Deadline = </a:t>
            </a:r>
            <a:r>
              <a:rPr lang="nl-BE" sz="2000" b="1" dirty="0">
                <a:latin typeface="Trebuchet MS" panose="020B0603020202020204" pitchFamily="34" charset="0"/>
                <a:ea typeface="Times New Roman" panose="02020603050405020304" pitchFamily="18" charset="0"/>
              </a:rPr>
              <a:t>31</a:t>
            </a:r>
            <a:r>
              <a:rPr lang="nl-BE" sz="2000" b="1" dirty="0">
                <a:effectLst/>
                <a:latin typeface="Trebuchet MS" panose="020B0603020202020204" pitchFamily="34" charset="0"/>
                <a:ea typeface="Times New Roman" panose="02020603050405020304" pitchFamily="18" charset="0"/>
              </a:rPr>
              <a:t> mei 2024</a:t>
            </a:r>
          </a:p>
          <a:p>
            <a:pPr>
              <a:lnSpc>
                <a:spcPct val="107000"/>
              </a:lnSpc>
              <a:spcAft>
                <a:spcPts val="800"/>
              </a:spcAft>
            </a:pPr>
            <a:endParaRPr lang="nl-BE" sz="2000" b="1" dirty="0">
              <a:effectLst/>
              <a:latin typeface="Trebuchet MS" panose="020B0603020202020204" pitchFamily="34" charset="0"/>
              <a:ea typeface="Times New Roman" panose="02020603050405020304" pitchFamily="18" charset="0"/>
            </a:endParaRPr>
          </a:p>
          <a:p>
            <a:pPr>
              <a:lnSpc>
                <a:spcPct val="107000"/>
              </a:lnSpc>
              <a:spcAft>
                <a:spcPts val="800"/>
              </a:spcAft>
            </a:pPr>
            <a:r>
              <a:rPr lang="nl-BE" sz="2000" b="1" dirty="0">
                <a:effectLst/>
                <a:latin typeface="Trebuchet MS" panose="020B0603020202020204" pitchFamily="34" charset="0"/>
                <a:ea typeface="Times New Roman" panose="02020603050405020304" pitchFamily="18" charset="0"/>
              </a:rPr>
              <a:t>Met vragen kun je steeds terecht op </a:t>
            </a:r>
            <a:endParaRPr lang="nl-BE" sz="2000" b="1" dirty="0">
              <a:latin typeface="Trebuchet MS" panose="020B0603020202020204" pitchFamily="34" charset="0"/>
              <a:ea typeface="Times New Roman" panose="02020603050405020304" pitchFamily="18" charset="0"/>
            </a:endParaRPr>
          </a:p>
          <a:p>
            <a:pPr>
              <a:lnSpc>
                <a:spcPct val="107000"/>
              </a:lnSpc>
              <a:spcAft>
                <a:spcPts val="800"/>
              </a:spcAft>
            </a:pPr>
            <a:r>
              <a:rPr lang="nl-BE" sz="2000" b="1" dirty="0">
                <a:effectLst/>
                <a:latin typeface="Trebuchet MS" panose="020B0603020202020204" pitchFamily="34" charset="0"/>
                <a:ea typeface="Times New Roman" panose="02020603050405020304" pitchFamily="18" charset="0"/>
              </a:rPr>
              <a:t>info@handbal.be</a:t>
            </a:r>
          </a:p>
          <a:p>
            <a:pPr algn="r">
              <a:lnSpc>
                <a:spcPct val="107000"/>
              </a:lnSpc>
              <a:spcAft>
                <a:spcPts val="800"/>
              </a:spcAft>
            </a:pPr>
            <a:endParaRPr lang="nl-BE" sz="1800" b="1"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7" name="Tekstvak 6">
            <a:extLst>
              <a:ext uri="{FF2B5EF4-FFF2-40B4-BE49-F238E27FC236}">
                <a16:creationId xmlns:a16="http://schemas.microsoft.com/office/drawing/2014/main" id="{93BD8928-D52C-461B-B8AE-39D0D5142338}"/>
              </a:ext>
            </a:extLst>
          </p:cNvPr>
          <p:cNvSpPr txBox="1"/>
          <p:nvPr/>
        </p:nvSpPr>
        <p:spPr>
          <a:xfrm>
            <a:off x="-74914" y="5165710"/>
            <a:ext cx="6096000" cy="1971374"/>
          </a:xfrm>
          <a:prstGeom prst="rect">
            <a:avLst/>
          </a:prstGeom>
          <a:noFill/>
        </p:spPr>
        <p:txBody>
          <a:bodyPr wrap="square">
            <a:spAutoFit/>
          </a:bodyPr>
          <a:lstStyle/>
          <a:p>
            <a:pPr algn="ctr">
              <a:lnSpc>
                <a:spcPct val="107000"/>
              </a:lnSpc>
              <a:spcAft>
                <a:spcPts val="800"/>
              </a:spcAft>
            </a:pPr>
            <a:r>
              <a:rPr lang="nl-BE" sz="1800">
                <a:effectLst/>
                <a:latin typeface="Calibri" panose="020F0502020204030204" pitchFamily="34" charset="0"/>
                <a:ea typeface="Times New Roman" panose="02020603050405020304" pitchFamily="18" charset="0"/>
                <a:cs typeface="Calibri" panose="020F0502020204030204" pitchFamily="34" charset="0"/>
              </a:rPr>
              <a:t>Vlaamse Handbalvereniging vzw</a:t>
            </a:r>
          </a:p>
          <a:p>
            <a:pPr algn="ctr">
              <a:lnSpc>
                <a:spcPct val="107000"/>
              </a:lnSpc>
              <a:spcAft>
                <a:spcPts val="800"/>
              </a:spcAft>
            </a:pPr>
            <a:r>
              <a:rPr lang="nl-BE" sz="1800">
                <a:effectLst/>
                <a:latin typeface="Calibri" panose="020F0502020204030204" pitchFamily="34" charset="0"/>
                <a:ea typeface="Times New Roman" panose="02020603050405020304" pitchFamily="18" charset="0"/>
                <a:cs typeface="Calibri" panose="020F0502020204030204" pitchFamily="34" charset="0"/>
              </a:rPr>
              <a:t>Dorpsstraat 74, 3545 Halen (België)      -      </a:t>
            </a:r>
            <a:r>
              <a:rPr lang="nl-BE" sz="1800">
                <a:effectLst/>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info@handbal.be</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u="sng">
                <a:effectLst/>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www.handbal.be</a:t>
            </a:r>
            <a:r>
              <a:rPr lang="nl-BE" sz="1800">
                <a:effectLst/>
                <a:latin typeface="Calibri" panose="020F0502020204030204" pitchFamily="34" charset="0"/>
                <a:ea typeface="Times New Roman" panose="02020603050405020304" pitchFamily="18" charset="0"/>
                <a:cs typeface="Calibri" panose="020F0502020204030204" pitchFamily="34" charset="0"/>
              </a:rPr>
              <a:t>       -      T: 013 35 30 40</a:t>
            </a:r>
          </a:p>
          <a:p>
            <a:pPr algn="ctr">
              <a:lnSpc>
                <a:spcPct val="107000"/>
              </a:lnSpc>
              <a:spcAft>
                <a:spcPts val="800"/>
              </a:spcAft>
            </a:pPr>
            <a:r>
              <a:rPr lang="nl-BE" sz="1800">
                <a:effectLst/>
                <a:latin typeface="Calibri" panose="020F0502020204030204" pitchFamily="34" charset="0"/>
                <a:ea typeface="Times New Roman" panose="02020603050405020304" pitchFamily="18" charset="0"/>
                <a:cs typeface="Calibri" panose="020F0502020204030204" pitchFamily="34" charset="0"/>
              </a:rPr>
              <a:t>0417.063.079       -       RPR, afdeling Hasselt</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a:effectLst/>
                <a:latin typeface="Calibri" panose="020F0502020204030204" pitchFamily="34" charset="0"/>
                <a:ea typeface="Times New Roman" panose="02020603050405020304" pitchFamily="18" charset="0"/>
                <a:cs typeface="Calibri" panose="020F0502020204030204" pitchFamily="34" charset="0"/>
              </a:rPr>
              <a:t> </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43240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10940057" cy="1124173"/>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rgbClr val="70AD47"/>
                </a:solidFill>
                <a:latin typeface="Trebuchet MS" panose="020B0603020202020204" pitchFamily="34" charset="0"/>
              </a:rPr>
              <a:t>kopie v/h ontslag bezorgen aan de VH</a:t>
            </a:r>
            <a:endParaRPr lang="nl-BE" sz="3300" b="1" dirty="0">
              <a:solidFill>
                <a:srgbClr val="70AD47"/>
              </a:solidFill>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344165"/>
            <a:ext cx="1292087" cy="1339806"/>
          </a:xfrm>
          <a:prstGeom prst="rect">
            <a:avLst/>
          </a:prstGeom>
        </p:spPr>
      </p:pic>
      <p:sp>
        <p:nvSpPr>
          <p:cNvPr id="2" name="Tekstvak 1">
            <a:extLst>
              <a:ext uri="{FF2B5EF4-FFF2-40B4-BE49-F238E27FC236}">
                <a16:creationId xmlns:a16="http://schemas.microsoft.com/office/drawing/2014/main" id="{16DF5CF6-0C58-9236-4E30-DA9DB481521C}"/>
              </a:ext>
            </a:extLst>
          </p:cNvPr>
          <p:cNvSpPr txBox="1"/>
          <p:nvPr/>
        </p:nvSpPr>
        <p:spPr>
          <a:xfrm>
            <a:off x="827192" y="2329774"/>
            <a:ext cx="9679021" cy="36933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nl-NL" dirty="0">
                <a:solidFill>
                  <a:schemeClr val="bg1"/>
                </a:solidFill>
              </a:rPr>
              <a:t>Kopie nemen van het correct ingevulde en ondertekende ontslagformulier</a:t>
            </a:r>
          </a:p>
          <a:p>
            <a:pPr marL="285750" indent="-285750">
              <a:lnSpc>
                <a:spcPct val="150000"/>
              </a:lnSpc>
              <a:buFont typeface="Arial" panose="020B0604020202020204" pitchFamily="34" charset="0"/>
              <a:buChar char="•"/>
            </a:pPr>
            <a:r>
              <a:rPr lang="nl-NL" dirty="0">
                <a:solidFill>
                  <a:schemeClr val="bg1"/>
                </a:solidFill>
              </a:rPr>
              <a:t>De kopie aangetekend versturen naar de VHV, Dorpsstraat 74, 3545 Halen</a:t>
            </a:r>
          </a:p>
          <a:p>
            <a:pPr marL="285750" indent="-285750">
              <a:lnSpc>
                <a:spcPct val="150000"/>
              </a:lnSpc>
              <a:buFont typeface="Arial" panose="020B0604020202020204" pitchFamily="34" charset="0"/>
              <a:buChar char="•"/>
            </a:pPr>
            <a:r>
              <a:rPr lang="nl-NL" dirty="0">
                <a:solidFill>
                  <a:schemeClr val="bg1"/>
                </a:solidFill>
              </a:rPr>
              <a:t>Op de omslag moet er een datumstempel aangebracht zijn met</a:t>
            </a:r>
          </a:p>
          <a:p>
            <a:pPr marL="742950" lvl="1" indent="-285750">
              <a:lnSpc>
                <a:spcPct val="150000"/>
              </a:lnSpc>
              <a:buFont typeface="Arial" panose="020B0604020202020204" pitchFamily="34" charset="0"/>
              <a:buChar char="•"/>
            </a:pPr>
            <a:r>
              <a:rPr lang="nl-NL" dirty="0">
                <a:solidFill>
                  <a:schemeClr val="bg1"/>
                </a:solidFill>
              </a:rPr>
              <a:t>De vroegste datum van 01 mei 2024</a:t>
            </a:r>
          </a:p>
          <a:p>
            <a:pPr marL="742950" lvl="1" indent="-285750">
              <a:lnSpc>
                <a:spcPct val="150000"/>
              </a:lnSpc>
              <a:buFont typeface="Arial" panose="020B0604020202020204" pitchFamily="34" charset="0"/>
              <a:buChar char="•"/>
            </a:pPr>
            <a:r>
              <a:rPr lang="nl-NL" dirty="0">
                <a:solidFill>
                  <a:schemeClr val="bg1"/>
                </a:solidFill>
              </a:rPr>
              <a:t>De uiterste datum van 31 mei 2024</a:t>
            </a:r>
          </a:p>
          <a:p>
            <a:pPr marL="285750" indent="-285750">
              <a:lnSpc>
                <a:spcPct val="150000"/>
              </a:lnSpc>
              <a:buFont typeface="Arial" panose="020B0604020202020204" pitchFamily="34" charset="0"/>
              <a:buChar char="•"/>
            </a:pPr>
            <a:r>
              <a:rPr lang="nl-NL" dirty="0">
                <a:solidFill>
                  <a:schemeClr val="bg1"/>
                </a:solidFill>
              </a:rPr>
              <a:t>Aangetekend verzenden kan verlopen via</a:t>
            </a:r>
          </a:p>
          <a:p>
            <a:pPr marL="742950" lvl="1" indent="-285750">
              <a:lnSpc>
                <a:spcPct val="150000"/>
              </a:lnSpc>
              <a:buFont typeface="Arial" panose="020B0604020202020204" pitchFamily="34" charset="0"/>
              <a:buChar char="•"/>
            </a:pPr>
            <a:r>
              <a:rPr lang="nl-NL" dirty="0" err="1">
                <a:solidFill>
                  <a:schemeClr val="bg1"/>
                </a:solidFill>
              </a:rPr>
              <a:t>Bpost</a:t>
            </a:r>
            <a:endParaRPr lang="nl-NL" dirty="0">
              <a:solidFill>
                <a:schemeClr val="bg1"/>
              </a:solidFill>
            </a:endParaRPr>
          </a:p>
          <a:p>
            <a:pPr marL="742950" lvl="1" indent="-285750">
              <a:lnSpc>
                <a:spcPct val="150000"/>
              </a:lnSpc>
              <a:buFont typeface="Arial" panose="020B0604020202020204" pitchFamily="34" charset="0"/>
              <a:buChar char="•"/>
            </a:pPr>
            <a:r>
              <a:rPr lang="nl-NL" dirty="0">
                <a:solidFill>
                  <a:schemeClr val="bg1"/>
                </a:solidFill>
              </a:rPr>
              <a:t>Digitaal kanaal</a:t>
            </a:r>
          </a:p>
          <a:p>
            <a:r>
              <a:rPr lang="nl-NL" dirty="0">
                <a:solidFill>
                  <a:schemeClr val="bg1"/>
                </a:solidFill>
              </a:rPr>
              <a:t> </a:t>
            </a:r>
            <a:r>
              <a:rPr lang="nl-NL" dirty="0"/>
              <a:t>zending</a:t>
            </a:r>
            <a:endParaRPr lang="nl-BE" dirty="0"/>
          </a:p>
        </p:txBody>
      </p:sp>
      <p:sp>
        <p:nvSpPr>
          <p:cNvPr id="3" name="Tekstvak 2">
            <a:extLst>
              <a:ext uri="{FF2B5EF4-FFF2-40B4-BE49-F238E27FC236}">
                <a16:creationId xmlns:a16="http://schemas.microsoft.com/office/drawing/2014/main" id="{3B934AD7-3377-912B-B1DB-4EF8B4282FEB}"/>
              </a:ext>
            </a:extLst>
          </p:cNvPr>
          <p:cNvSpPr txBox="1"/>
          <p:nvPr/>
        </p:nvSpPr>
        <p:spPr>
          <a:xfrm>
            <a:off x="858243" y="1483936"/>
            <a:ext cx="9679021" cy="523220"/>
          </a:xfrm>
          <a:prstGeom prst="rect">
            <a:avLst/>
          </a:prstGeom>
          <a:noFill/>
        </p:spPr>
        <p:txBody>
          <a:bodyPr wrap="square" rtlCol="0">
            <a:spAutoFit/>
          </a:bodyPr>
          <a:lstStyle/>
          <a:p>
            <a:r>
              <a:rPr lang="nl-NL" sz="2800" b="1" dirty="0">
                <a:solidFill>
                  <a:srgbClr val="70AD47"/>
                </a:solidFill>
                <a:latin typeface="Trebuchet MS" panose="020B0603020202020204" pitchFamily="34" charset="0"/>
              </a:rPr>
              <a:t>Principes procedure</a:t>
            </a:r>
            <a:r>
              <a:rPr lang="nl-NL" dirty="0">
                <a:solidFill>
                  <a:schemeClr val="bg1"/>
                </a:solidFill>
              </a:rPr>
              <a:t> </a:t>
            </a:r>
            <a:endParaRPr lang="nl-BE" dirty="0"/>
          </a:p>
        </p:txBody>
      </p:sp>
    </p:spTree>
    <p:extLst>
      <p:ext uri="{BB962C8B-B14F-4D97-AF65-F5344CB8AC3E}">
        <p14:creationId xmlns:p14="http://schemas.microsoft.com/office/powerpoint/2010/main" val="352835203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10940057" cy="871253"/>
          </a:xfrm>
          <a:prstGeom prst="rect">
            <a:avLst/>
          </a:prstGeom>
        </p:spPr>
        <p:txBody>
          <a:bodyPr vert="horz" lIns="91440" tIns="45720" rIns="91440" bIns="45720" rtlCol="0" anchor="t">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rgbClr val="70AD47"/>
                </a:solidFill>
                <a:latin typeface="Trebuchet MS" panose="020B0603020202020204" pitchFamily="34" charset="0"/>
              </a:rPr>
              <a:t>Ontslag via digitaal kanaal</a:t>
            </a:r>
            <a:br>
              <a:rPr lang="nl-BE" sz="3300" b="1" dirty="0">
                <a:solidFill>
                  <a:srgbClr val="70AD47"/>
                </a:solidFill>
                <a:latin typeface="Trebuchet MS" panose="020B0603020202020204" pitchFamily="34" charset="0"/>
              </a:rPr>
            </a:br>
            <a:endParaRPr lang="nl-BE" sz="3300" b="1" dirty="0">
              <a:solidFill>
                <a:srgbClr val="70AD47"/>
              </a:solidFill>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344165"/>
            <a:ext cx="1292087" cy="1339806"/>
          </a:xfrm>
          <a:prstGeom prst="rect">
            <a:avLst/>
          </a:prstGeom>
        </p:spPr>
      </p:pic>
      <p:sp>
        <p:nvSpPr>
          <p:cNvPr id="6" name="Tekstvak 5">
            <a:extLst>
              <a:ext uri="{FF2B5EF4-FFF2-40B4-BE49-F238E27FC236}">
                <a16:creationId xmlns:a16="http://schemas.microsoft.com/office/drawing/2014/main" id="{B6E3573E-5DAE-6E2C-08DB-74E807EC1730}"/>
              </a:ext>
            </a:extLst>
          </p:cNvPr>
          <p:cNvSpPr txBox="1"/>
          <p:nvPr/>
        </p:nvSpPr>
        <p:spPr>
          <a:xfrm>
            <a:off x="858243" y="1498598"/>
            <a:ext cx="9647970" cy="4755148"/>
          </a:xfrm>
          <a:prstGeom prst="rect">
            <a:avLst/>
          </a:prstGeom>
          <a:noFill/>
        </p:spPr>
        <p:txBody>
          <a:bodyPr wrap="square" rtlCol="0">
            <a:spAutoFit/>
          </a:bodyPr>
          <a:lstStyle/>
          <a:p>
            <a:r>
              <a:rPr lang="nl-NL" sz="2400" dirty="0">
                <a:solidFill>
                  <a:schemeClr val="bg1"/>
                </a:solidFill>
              </a:rPr>
              <a:t>Algemeen</a:t>
            </a:r>
          </a:p>
          <a:p>
            <a:endParaRPr lang="nl-NL" dirty="0">
              <a:solidFill>
                <a:schemeClr val="bg1"/>
              </a:solidFill>
            </a:endParaRPr>
          </a:p>
          <a:p>
            <a:pPr marL="342900" indent="-342900">
              <a:lnSpc>
                <a:spcPct val="150000"/>
              </a:lnSpc>
              <a:buFont typeface="+mj-lt"/>
              <a:buAutoNum type="arabicPeriod"/>
            </a:pPr>
            <a:r>
              <a:rPr lang="nl-NL" dirty="0">
                <a:solidFill>
                  <a:schemeClr val="bg1"/>
                </a:solidFill>
              </a:rPr>
              <a:t>Om een ontslag digitaal </a:t>
            </a:r>
            <a:r>
              <a:rPr lang="nl-NL" u="sng" dirty="0">
                <a:solidFill>
                  <a:schemeClr val="bg1"/>
                </a:solidFill>
              </a:rPr>
              <a:t>aangetekend</a:t>
            </a:r>
            <a:r>
              <a:rPr lang="nl-NL" dirty="0">
                <a:solidFill>
                  <a:schemeClr val="bg1"/>
                </a:solidFill>
              </a:rPr>
              <a:t> te verzenden dient men gebruik te maken van een erkend platform dat aangetekende zendingen digitaal kan verwerken. </a:t>
            </a:r>
          </a:p>
          <a:p>
            <a:pPr marL="342900" indent="-342900">
              <a:lnSpc>
                <a:spcPct val="150000"/>
              </a:lnSpc>
              <a:buFont typeface="+mj-lt"/>
              <a:buAutoNum type="arabicPeriod"/>
            </a:pPr>
            <a:r>
              <a:rPr lang="nl-NL" dirty="0">
                <a:solidFill>
                  <a:schemeClr val="bg1"/>
                </a:solidFill>
              </a:rPr>
              <a:t>VHV werkt met </a:t>
            </a:r>
            <a:r>
              <a:rPr lang="nl-BE" sz="18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DIGICONNECT | </a:t>
            </a:r>
            <a:r>
              <a:rPr lang="nl-BE" sz="1800" u="sng" kern="100" dirty="0" err="1">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Aangetekende.email</a:t>
            </a:r>
            <a:r>
              <a:rPr lang="nl-BE" sz="1800"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t>
            </a:r>
            <a:endParaRPr lang="nl-BE" sz="1800"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50000"/>
              </a:lnSpc>
              <a:buFont typeface="+mj-lt"/>
              <a:buAutoNum type="arabicPeriod"/>
            </a:pPr>
            <a:r>
              <a:rPr lang="nl-BE"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Om via DIGICONNECT een aangetekende zending te versturen dient men een op dit platform een account aan te maken.</a:t>
            </a:r>
            <a:endParaRPr lang="nl-BE"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50000"/>
              </a:lnSpc>
              <a:buFont typeface="+mj-lt"/>
              <a:buAutoNum type="arabicPeriod"/>
            </a:pPr>
            <a:r>
              <a:rPr lang="nl-BE"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Er is een </a:t>
            </a:r>
            <a:r>
              <a:rPr lang="nl-BE"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eenmalige aanmeldingskost: 2,90 euro incl</a:t>
            </a:r>
            <a:r>
              <a:rPr lang="nl-BE"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BTW.</a:t>
            </a:r>
          </a:p>
          <a:p>
            <a:pPr marL="342900" indent="-342900">
              <a:lnSpc>
                <a:spcPct val="150000"/>
              </a:lnSpc>
              <a:buFont typeface="+mj-lt"/>
              <a:buAutoNum type="arabicPeriod"/>
            </a:pPr>
            <a:r>
              <a:rPr lang="nl-BE"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Elke d</a:t>
            </a:r>
            <a:r>
              <a:rPr lang="nl-BE"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igitale zending kost:  2,4 euro incl. </a:t>
            </a:r>
            <a:r>
              <a:rPr lang="nl-BE"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BTW.</a:t>
            </a:r>
            <a:endParaRPr lang="nl-BE"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50000"/>
              </a:lnSpc>
              <a:buFont typeface="+mj-lt"/>
              <a:buAutoNum type="arabicPeriod"/>
            </a:pPr>
            <a:r>
              <a:rPr lang="nl-BE"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Indien de aangetekende zending niet kan verwerkt worden via het digitaal kanaal zal </a:t>
            </a:r>
            <a:r>
              <a:rPr lang="nl-BE" kern="100" dirty="0" err="1">
                <a:solidFill>
                  <a:schemeClr val="bg1"/>
                </a:solidFill>
                <a:latin typeface="Aptos" panose="020B0004020202020204" pitchFamily="34" charset="0"/>
                <a:ea typeface="Aptos" panose="020B0004020202020204" pitchFamily="34" charset="0"/>
                <a:cs typeface="Times New Roman" panose="02020603050405020304" pitchFamily="18" charset="0"/>
              </a:rPr>
              <a:t>Bpost</a:t>
            </a:r>
            <a:r>
              <a:rPr lang="nl-BE"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deze zending fysiek bezorgen aan de ontvanger. De kost bedraagt: 9,69 euro incl. BTW.</a:t>
            </a:r>
            <a:r>
              <a:rPr lang="nl-BE"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p>
          <a:p>
            <a:pPr marL="342900" indent="-342900">
              <a:buFont typeface="+mj-lt"/>
              <a:buAutoNum type="arabicPeriod"/>
            </a:pPr>
            <a:endParaRPr lang="nl-BE" dirty="0"/>
          </a:p>
        </p:txBody>
      </p:sp>
    </p:spTree>
    <p:extLst>
      <p:ext uri="{BB962C8B-B14F-4D97-AF65-F5344CB8AC3E}">
        <p14:creationId xmlns:p14="http://schemas.microsoft.com/office/powerpoint/2010/main" val="251164108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6"/>
            <a:ext cx="10940057" cy="91016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700" b="1" dirty="0">
                <a:solidFill>
                  <a:srgbClr val="70AD47"/>
                </a:solidFill>
                <a:latin typeface="Trebuchet MS" panose="020B0603020202020204" pitchFamily="34" charset="0"/>
              </a:rPr>
              <a:t>Procedure aanmelding bij DIGICONNECT</a:t>
            </a:r>
            <a:br>
              <a:rPr lang="nl-BE" sz="3300" b="1" dirty="0">
                <a:solidFill>
                  <a:srgbClr val="70AD47"/>
                </a:solidFill>
                <a:latin typeface="Trebuchet MS" panose="020B0603020202020204" pitchFamily="34" charset="0"/>
              </a:rPr>
            </a:br>
            <a:endParaRPr lang="nl-BE" sz="3300" b="1" dirty="0">
              <a:solidFill>
                <a:srgbClr val="70AD47"/>
              </a:solidFill>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344165"/>
            <a:ext cx="1292087" cy="1339806"/>
          </a:xfrm>
          <a:prstGeom prst="rect">
            <a:avLst/>
          </a:prstGeom>
        </p:spPr>
      </p:pic>
      <p:graphicFrame>
        <p:nvGraphicFramePr>
          <p:cNvPr id="3" name="Tabel 2">
            <a:extLst>
              <a:ext uri="{FF2B5EF4-FFF2-40B4-BE49-F238E27FC236}">
                <a16:creationId xmlns:a16="http://schemas.microsoft.com/office/drawing/2014/main" id="{9BED07B8-0557-6701-922D-29CAF2DBC7BD}"/>
              </a:ext>
            </a:extLst>
          </p:cNvPr>
          <p:cNvGraphicFramePr>
            <a:graphicFrameLocks noGrp="1"/>
          </p:cNvGraphicFramePr>
          <p:nvPr>
            <p:extLst>
              <p:ext uri="{D42A27DB-BD31-4B8C-83A1-F6EECF244321}">
                <p14:modId xmlns:p14="http://schemas.microsoft.com/office/powerpoint/2010/main" val="331452897"/>
              </p:ext>
            </p:extLst>
          </p:nvPr>
        </p:nvGraphicFramePr>
        <p:xfrm>
          <a:off x="858243" y="1205728"/>
          <a:ext cx="8045515" cy="1127760"/>
        </p:xfrm>
        <a:graphic>
          <a:graphicData uri="http://schemas.openxmlformats.org/drawingml/2006/table">
            <a:tbl>
              <a:tblPr firstRow="1" bandRow="1">
                <a:tableStyleId>{93296810-A885-4BE3-A3E7-6D5BEEA58F35}</a:tableStyleId>
              </a:tblPr>
              <a:tblGrid>
                <a:gridCol w="688455">
                  <a:extLst>
                    <a:ext uri="{9D8B030D-6E8A-4147-A177-3AD203B41FA5}">
                      <a16:colId xmlns:a16="http://schemas.microsoft.com/office/drawing/2014/main" val="1859987545"/>
                    </a:ext>
                  </a:extLst>
                </a:gridCol>
                <a:gridCol w="7357060">
                  <a:extLst>
                    <a:ext uri="{9D8B030D-6E8A-4147-A177-3AD203B41FA5}">
                      <a16:colId xmlns:a16="http://schemas.microsoft.com/office/drawing/2014/main" val="2316082854"/>
                    </a:ext>
                  </a:extLst>
                </a:gridCol>
              </a:tblGrid>
              <a:tr h="193403">
                <a:tc>
                  <a:txBody>
                    <a:bodyPr/>
                    <a:lstStyle/>
                    <a:p>
                      <a:r>
                        <a:rPr lang="nl-NL" sz="1400" dirty="0"/>
                        <a:t>Stap</a:t>
                      </a:r>
                      <a:endParaRPr lang="nl-BE" sz="1400" dirty="0"/>
                    </a:p>
                  </a:txBody>
                  <a:tcPr/>
                </a:tc>
                <a:tc>
                  <a:txBody>
                    <a:bodyPr/>
                    <a:lstStyle/>
                    <a:p>
                      <a:r>
                        <a:rPr lang="nl-NL" sz="1400" dirty="0"/>
                        <a:t>Beschrijving</a:t>
                      </a:r>
                      <a:endParaRPr lang="nl-BE" sz="1400" dirty="0"/>
                    </a:p>
                  </a:txBody>
                  <a:tcPr/>
                </a:tc>
                <a:extLst>
                  <a:ext uri="{0D108BD9-81ED-4DB2-BD59-A6C34878D82A}">
                    <a16:rowId xmlns:a16="http://schemas.microsoft.com/office/drawing/2014/main" val="3431590826"/>
                  </a:ext>
                </a:extLst>
              </a:tr>
              <a:tr h="0">
                <a:tc>
                  <a:txBody>
                    <a:bodyPr/>
                    <a:lstStyle/>
                    <a:p>
                      <a:r>
                        <a:rPr lang="nl-NL" sz="1400" dirty="0"/>
                        <a:t>Stap 1</a:t>
                      </a:r>
                      <a:endParaRPr lang="nl-BE" sz="1400" dirty="0"/>
                    </a:p>
                  </a:txBody>
                  <a:tcPr/>
                </a:tc>
                <a:tc>
                  <a:txBody>
                    <a:bodyPr/>
                    <a:lstStyle/>
                    <a:p>
                      <a:r>
                        <a:rPr lang="nl-NL" sz="1400" dirty="0"/>
                        <a:t>Inloggen op DIGICONNECT</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400" u="sng" kern="1200" dirty="0">
                          <a:solidFill>
                            <a:schemeClr val="dk1"/>
                          </a:solidFill>
                          <a:effectLst/>
                          <a:latin typeface="+mn-lt"/>
                          <a:ea typeface="+mn-ea"/>
                          <a:cs typeface="+mn-cs"/>
                          <a:hlinkClick r:id="rId4"/>
                        </a:rPr>
                        <a:t>https://www.aangetekende.email/</a:t>
                      </a:r>
                      <a:endParaRPr lang="nl-BE" sz="1400" kern="1200" dirty="0">
                        <a:solidFill>
                          <a:schemeClr val="dk1"/>
                        </a:solidFill>
                        <a:effectLst/>
                        <a:latin typeface="+mn-lt"/>
                        <a:ea typeface="+mn-ea"/>
                        <a:cs typeface="+mn-cs"/>
                      </a:endParaRPr>
                    </a:p>
                  </a:txBody>
                  <a:tcPr/>
                </a:tc>
                <a:extLst>
                  <a:ext uri="{0D108BD9-81ED-4DB2-BD59-A6C34878D82A}">
                    <a16:rowId xmlns:a16="http://schemas.microsoft.com/office/drawing/2014/main" val="3044267431"/>
                  </a:ext>
                </a:extLst>
              </a:tr>
              <a:tr h="0">
                <a:tc>
                  <a:txBody>
                    <a:bodyPr/>
                    <a:lstStyle/>
                    <a:p>
                      <a:r>
                        <a:rPr lang="nl-NL" sz="1400" dirty="0"/>
                        <a:t>Stap 2</a:t>
                      </a:r>
                      <a:endParaRPr lang="nl-B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kern="1200" dirty="0">
                          <a:solidFill>
                            <a:schemeClr val="dk1"/>
                          </a:solidFill>
                          <a:effectLst/>
                          <a:latin typeface="+mn-lt"/>
                          <a:ea typeface="+mn-ea"/>
                          <a:cs typeface="+mn-cs"/>
                        </a:rPr>
                        <a:t>Kiezen voor het juiste accountformule. Advies is te kiezen voor </a:t>
                      </a:r>
                      <a:r>
                        <a:rPr lang="nl-NL" sz="1400" b="1" kern="1200" dirty="0">
                          <a:solidFill>
                            <a:schemeClr val="dk1"/>
                          </a:solidFill>
                          <a:effectLst/>
                          <a:latin typeface="+mn-lt"/>
                          <a:ea typeface="+mn-ea"/>
                          <a:cs typeface="+mn-cs"/>
                        </a:rPr>
                        <a:t>Basic-account</a:t>
                      </a:r>
                      <a:endParaRPr lang="nl-BE" sz="1400" b="1" kern="1200" dirty="0">
                        <a:solidFill>
                          <a:schemeClr val="dk1"/>
                        </a:solidFill>
                        <a:effectLst/>
                        <a:latin typeface="+mn-lt"/>
                        <a:ea typeface="+mn-ea"/>
                        <a:cs typeface="+mn-cs"/>
                      </a:endParaRPr>
                    </a:p>
                  </a:txBody>
                  <a:tcPr/>
                </a:tc>
                <a:extLst>
                  <a:ext uri="{0D108BD9-81ED-4DB2-BD59-A6C34878D82A}">
                    <a16:rowId xmlns:a16="http://schemas.microsoft.com/office/drawing/2014/main" val="1189564727"/>
                  </a:ext>
                </a:extLst>
              </a:tr>
            </a:tbl>
          </a:graphicData>
        </a:graphic>
      </p:graphicFrame>
      <p:pic>
        <p:nvPicPr>
          <p:cNvPr id="4" name="Afbeelding 3" descr="Afbeelding met tekst, schermopname, software, Computerpictogram&#10;&#10;Automatisch gegenereerde beschrijving">
            <a:extLst>
              <a:ext uri="{FF2B5EF4-FFF2-40B4-BE49-F238E27FC236}">
                <a16:creationId xmlns:a16="http://schemas.microsoft.com/office/drawing/2014/main" id="{9A36DC5C-A245-4404-E995-D1DD3CFDF628}"/>
              </a:ext>
            </a:extLst>
          </p:cNvPr>
          <p:cNvPicPr>
            <a:picLocks noChangeAspect="1"/>
          </p:cNvPicPr>
          <p:nvPr/>
        </p:nvPicPr>
        <p:blipFill>
          <a:blip r:embed="rId5"/>
          <a:stretch>
            <a:fillRect/>
          </a:stretch>
        </p:blipFill>
        <p:spPr>
          <a:xfrm>
            <a:off x="858243" y="2739005"/>
            <a:ext cx="6942198" cy="3904986"/>
          </a:xfrm>
          <a:prstGeom prst="rect">
            <a:avLst/>
          </a:prstGeom>
        </p:spPr>
      </p:pic>
      <p:sp>
        <p:nvSpPr>
          <p:cNvPr id="5" name="Rechthoek: afgeronde hoeken 4">
            <a:extLst>
              <a:ext uri="{FF2B5EF4-FFF2-40B4-BE49-F238E27FC236}">
                <a16:creationId xmlns:a16="http://schemas.microsoft.com/office/drawing/2014/main" id="{78BCD8A2-39C5-ED8F-2B03-466116B91E9F}"/>
              </a:ext>
            </a:extLst>
          </p:cNvPr>
          <p:cNvSpPr/>
          <p:nvPr/>
        </p:nvSpPr>
        <p:spPr>
          <a:xfrm>
            <a:off x="1018054" y="3945193"/>
            <a:ext cx="1434181" cy="248055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Pijl: rechts 1">
            <a:extLst>
              <a:ext uri="{FF2B5EF4-FFF2-40B4-BE49-F238E27FC236}">
                <a16:creationId xmlns:a16="http://schemas.microsoft.com/office/drawing/2014/main" id="{79E21493-BEAA-C90E-377C-7A42944537BA}"/>
              </a:ext>
            </a:extLst>
          </p:cNvPr>
          <p:cNvSpPr/>
          <p:nvPr/>
        </p:nvSpPr>
        <p:spPr>
          <a:xfrm>
            <a:off x="266941" y="6167335"/>
            <a:ext cx="447472" cy="2584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00147534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699651" y="422525"/>
            <a:ext cx="11098649" cy="704733"/>
          </a:xfrm>
          <a:prstGeom prst="rect">
            <a:avLst/>
          </a:prstGeom>
        </p:spPr>
        <p:txBody>
          <a:bodyPr vert="horz" lIns="91440" tIns="45720" rIns="91440" bIns="45720" rtlCol="0" anchor="t">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rgbClr val="70AD47"/>
                </a:solidFill>
                <a:latin typeface="Trebuchet MS" panose="020B0603020202020204" pitchFamily="34" charset="0"/>
              </a:rPr>
              <a:t>Procedure aanmelding bij DIGICONNECT</a:t>
            </a:r>
            <a:br>
              <a:rPr lang="nl-BE" sz="3300" b="1" dirty="0">
                <a:solidFill>
                  <a:srgbClr val="70AD47"/>
                </a:solidFill>
                <a:latin typeface="Trebuchet MS" panose="020B0603020202020204" pitchFamily="34" charset="0"/>
              </a:rPr>
            </a:br>
            <a:endParaRPr lang="nl-BE" sz="3300" b="1" dirty="0">
              <a:solidFill>
                <a:srgbClr val="70AD47"/>
              </a:solidFill>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344165"/>
            <a:ext cx="1292087" cy="1339806"/>
          </a:xfrm>
          <a:prstGeom prst="rect">
            <a:avLst/>
          </a:prstGeom>
        </p:spPr>
      </p:pic>
      <p:graphicFrame>
        <p:nvGraphicFramePr>
          <p:cNvPr id="3" name="Tabel 2">
            <a:extLst>
              <a:ext uri="{FF2B5EF4-FFF2-40B4-BE49-F238E27FC236}">
                <a16:creationId xmlns:a16="http://schemas.microsoft.com/office/drawing/2014/main" id="{9BED07B8-0557-6701-922D-29CAF2DBC7BD}"/>
              </a:ext>
            </a:extLst>
          </p:cNvPr>
          <p:cNvGraphicFramePr>
            <a:graphicFrameLocks noGrp="1"/>
          </p:cNvGraphicFramePr>
          <p:nvPr>
            <p:extLst>
              <p:ext uri="{D42A27DB-BD31-4B8C-83A1-F6EECF244321}">
                <p14:modId xmlns:p14="http://schemas.microsoft.com/office/powerpoint/2010/main" val="3812531208"/>
              </p:ext>
            </p:extLst>
          </p:nvPr>
        </p:nvGraphicFramePr>
        <p:xfrm>
          <a:off x="621829" y="1266177"/>
          <a:ext cx="9806562" cy="914400"/>
        </p:xfrm>
        <a:graphic>
          <a:graphicData uri="http://schemas.openxmlformats.org/drawingml/2006/table">
            <a:tbl>
              <a:tblPr firstRow="1" bandRow="1">
                <a:tableStyleId>{93296810-A885-4BE3-A3E7-6D5BEEA58F35}</a:tableStyleId>
              </a:tblPr>
              <a:tblGrid>
                <a:gridCol w="769226">
                  <a:extLst>
                    <a:ext uri="{9D8B030D-6E8A-4147-A177-3AD203B41FA5}">
                      <a16:colId xmlns:a16="http://schemas.microsoft.com/office/drawing/2014/main" val="1859987545"/>
                    </a:ext>
                  </a:extLst>
                </a:gridCol>
                <a:gridCol w="9037336">
                  <a:extLst>
                    <a:ext uri="{9D8B030D-6E8A-4147-A177-3AD203B41FA5}">
                      <a16:colId xmlns:a16="http://schemas.microsoft.com/office/drawing/2014/main" val="2316082854"/>
                    </a:ext>
                  </a:extLst>
                </a:gridCol>
              </a:tblGrid>
              <a:tr h="193403">
                <a:tc>
                  <a:txBody>
                    <a:bodyPr/>
                    <a:lstStyle/>
                    <a:p>
                      <a:r>
                        <a:rPr lang="nl-NL" sz="1400" dirty="0"/>
                        <a:t>Stap</a:t>
                      </a:r>
                      <a:endParaRPr lang="nl-BE" sz="1400" dirty="0"/>
                    </a:p>
                  </a:txBody>
                  <a:tcPr/>
                </a:tc>
                <a:tc>
                  <a:txBody>
                    <a:bodyPr/>
                    <a:lstStyle/>
                    <a:p>
                      <a:r>
                        <a:rPr lang="nl-NL" sz="1400" dirty="0"/>
                        <a:t>Beschrijving</a:t>
                      </a:r>
                      <a:endParaRPr lang="nl-BE" sz="1400" dirty="0"/>
                    </a:p>
                  </a:txBody>
                  <a:tcPr/>
                </a:tc>
                <a:extLst>
                  <a:ext uri="{0D108BD9-81ED-4DB2-BD59-A6C34878D82A}">
                    <a16:rowId xmlns:a16="http://schemas.microsoft.com/office/drawing/2014/main" val="3431590826"/>
                  </a:ext>
                </a:extLst>
              </a:tr>
              <a:tr h="0">
                <a:tc>
                  <a:txBody>
                    <a:bodyPr/>
                    <a:lstStyle/>
                    <a:p>
                      <a:r>
                        <a:rPr lang="nl-NL" sz="1400" dirty="0"/>
                        <a:t>Stap 3</a:t>
                      </a:r>
                      <a:endParaRPr lang="nl-BE" sz="1400" dirty="0"/>
                    </a:p>
                  </a:txBody>
                  <a:tcPr/>
                </a:tc>
                <a:tc>
                  <a:txBody>
                    <a:bodyPr/>
                    <a:lstStyle/>
                    <a:p>
                      <a:r>
                        <a:rPr lang="nl-NL" sz="1400" dirty="0"/>
                        <a:t>Kies voor de juiste taal </a:t>
                      </a:r>
                      <a:endParaRPr lang="nl-NL" sz="1400" i="1" dirty="0"/>
                    </a:p>
                  </a:txBody>
                  <a:tcPr/>
                </a:tc>
                <a:extLst>
                  <a:ext uri="{0D108BD9-81ED-4DB2-BD59-A6C34878D82A}">
                    <a16:rowId xmlns:a16="http://schemas.microsoft.com/office/drawing/2014/main" val="3044267431"/>
                  </a:ext>
                </a:extLst>
              </a:tr>
              <a:tr h="0">
                <a:tc>
                  <a:txBody>
                    <a:bodyPr/>
                    <a:lstStyle/>
                    <a:p>
                      <a:r>
                        <a:rPr lang="nl-NL" sz="1400" dirty="0"/>
                        <a:t>Stap 4</a:t>
                      </a:r>
                      <a:endParaRPr lang="nl-BE" sz="1400" dirty="0"/>
                    </a:p>
                  </a:txBody>
                  <a:tcPr/>
                </a:tc>
                <a:tc>
                  <a:txBody>
                    <a:bodyPr/>
                    <a:lstStyle/>
                    <a:p>
                      <a:r>
                        <a:rPr lang="nl-NL" sz="1400" dirty="0"/>
                        <a:t>Start met het aanmaken van een account</a:t>
                      </a:r>
                      <a:r>
                        <a:rPr lang="nl-NL" sz="1400" i="1" dirty="0"/>
                        <a:t>, ‘klik hier om een account aan te maken’</a:t>
                      </a:r>
                    </a:p>
                  </a:txBody>
                  <a:tcPr/>
                </a:tc>
                <a:extLst>
                  <a:ext uri="{0D108BD9-81ED-4DB2-BD59-A6C34878D82A}">
                    <a16:rowId xmlns:a16="http://schemas.microsoft.com/office/drawing/2014/main" val="1189564727"/>
                  </a:ext>
                </a:extLst>
              </a:tr>
            </a:tbl>
          </a:graphicData>
        </a:graphic>
      </p:graphicFrame>
      <p:pic>
        <p:nvPicPr>
          <p:cNvPr id="6" name="Afbeelding 5">
            <a:extLst>
              <a:ext uri="{FF2B5EF4-FFF2-40B4-BE49-F238E27FC236}">
                <a16:creationId xmlns:a16="http://schemas.microsoft.com/office/drawing/2014/main" id="{CF71B064-3CCD-F7C5-CDDA-FAC861BCB028}"/>
              </a:ext>
            </a:extLst>
          </p:cNvPr>
          <p:cNvPicPr>
            <a:picLocks noChangeAspect="1"/>
          </p:cNvPicPr>
          <p:nvPr/>
        </p:nvPicPr>
        <p:blipFill>
          <a:blip r:embed="rId4"/>
          <a:stretch>
            <a:fillRect/>
          </a:stretch>
        </p:blipFill>
        <p:spPr>
          <a:xfrm>
            <a:off x="621829" y="2714222"/>
            <a:ext cx="6610120" cy="3721253"/>
          </a:xfrm>
          <a:prstGeom prst="rect">
            <a:avLst/>
          </a:prstGeom>
        </p:spPr>
      </p:pic>
      <p:pic>
        <p:nvPicPr>
          <p:cNvPr id="10" name="Afbeelding 9">
            <a:extLst>
              <a:ext uri="{FF2B5EF4-FFF2-40B4-BE49-F238E27FC236}">
                <a16:creationId xmlns:a16="http://schemas.microsoft.com/office/drawing/2014/main" id="{56A96F5C-7420-07DA-946A-97500E8127CF}"/>
              </a:ext>
            </a:extLst>
          </p:cNvPr>
          <p:cNvPicPr>
            <a:picLocks noChangeAspect="1"/>
          </p:cNvPicPr>
          <p:nvPr/>
        </p:nvPicPr>
        <p:blipFill>
          <a:blip r:embed="rId5"/>
          <a:stretch>
            <a:fillRect/>
          </a:stretch>
        </p:blipFill>
        <p:spPr>
          <a:xfrm>
            <a:off x="5730875" y="3401438"/>
            <a:ext cx="6067425" cy="1933575"/>
          </a:xfrm>
          <a:prstGeom prst="rect">
            <a:avLst/>
          </a:prstGeom>
        </p:spPr>
      </p:pic>
      <p:sp>
        <p:nvSpPr>
          <p:cNvPr id="5" name="Rechthoek: afgeronde hoeken 4">
            <a:extLst>
              <a:ext uri="{FF2B5EF4-FFF2-40B4-BE49-F238E27FC236}">
                <a16:creationId xmlns:a16="http://schemas.microsoft.com/office/drawing/2014/main" id="{78BCD8A2-39C5-ED8F-2B03-466116B91E9F}"/>
              </a:ext>
            </a:extLst>
          </p:cNvPr>
          <p:cNvSpPr/>
          <p:nvPr/>
        </p:nvSpPr>
        <p:spPr>
          <a:xfrm>
            <a:off x="3115948" y="3074379"/>
            <a:ext cx="1434181" cy="45676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Pijl: rechts 10">
            <a:extLst>
              <a:ext uri="{FF2B5EF4-FFF2-40B4-BE49-F238E27FC236}">
                <a16:creationId xmlns:a16="http://schemas.microsoft.com/office/drawing/2014/main" id="{A03DCE98-A479-2D6C-A623-809AB4928879}"/>
              </a:ext>
            </a:extLst>
          </p:cNvPr>
          <p:cNvSpPr/>
          <p:nvPr/>
        </p:nvSpPr>
        <p:spPr>
          <a:xfrm>
            <a:off x="2051901" y="3088752"/>
            <a:ext cx="787940" cy="428016"/>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afgeronde hoeken 11">
            <a:extLst>
              <a:ext uri="{FF2B5EF4-FFF2-40B4-BE49-F238E27FC236}">
                <a16:creationId xmlns:a16="http://schemas.microsoft.com/office/drawing/2014/main" id="{DB1E1BD3-6543-CB03-6C03-F35B9966F011}"/>
              </a:ext>
            </a:extLst>
          </p:cNvPr>
          <p:cNvSpPr/>
          <p:nvPr/>
        </p:nvSpPr>
        <p:spPr>
          <a:xfrm>
            <a:off x="7867857" y="3429000"/>
            <a:ext cx="1616612" cy="45676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afgeronde hoeken 13">
            <a:extLst>
              <a:ext uri="{FF2B5EF4-FFF2-40B4-BE49-F238E27FC236}">
                <a16:creationId xmlns:a16="http://schemas.microsoft.com/office/drawing/2014/main" id="{4F618D7C-0580-B41B-99A2-F7D22F9C7FAC}"/>
              </a:ext>
            </a:extLst>
          </p:cNvPr>
          <p:cNvSpPr/>
          <p:nvPr/>
        </p:nvSpPr>
        <p:spPr>
          <a:xfrm>
            <a:off x="7475507" y="4651482"/>
            <a:ext cx="3993403" cy="45676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Pijl: rechts 14">
            <a:extLst>
              <a:ext uri="{FF2B5EF4-FFF2-40B4-BE49-F238E27FC236}">
                <a16:creationId xmlns:a16="http://schemas.microsoft.com/office/drawing/2014/main" id="{AFCA9F2A-C26F-681A-411B-EE936D3BC920}"/>
              </a:ext>
            </a:extLst>
          </p:cNvPr>
          <p:cNvSpPr/>
          <p:nvPr/>
        </p:nvSpPr>
        <p:spPr>
          <a:xfrm>
            <a:off x="6883001" y="3470028"/>
            <a:ext cx="787940" cy="428016"/>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ijl: rechts 15">
            <a:extLst>
              <a:ext uri="{FF2B5EF4-FFF2-40B4-BE49-F238E27FC236}">
                <a16:creationId xmlns:a16="http://schemas.microsoft.com/office/drawing/2014/main" id="{C9A9E66A-D116-E599-A3AF-94B054BE48CC}"/>
              </a:ext>
            </a:extLst>
          </p:cNvPr>
          <p:cNvSpPr/>
          <p:nvPr/>
        </p:nvSpPr>
        <p:spPr>
          <a:xfrm>
            <a:off x="6095061" y="4651482"/>
            <a:ext cx="787940" cy="428016"/>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94773652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6"/>
            <a:ext cx="10940057" cy="91016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700" b="1" dirty="0">
                <a:solidFill>
                  <a:srgbClr val="70AD47"/>
                </a:solidFill>
                <a:latin typeface="Trebuchet MS" panose="020B0603020202020204" pitchFamily="34" charset="0"/>
              </a:rPr>
              <a:t>Procedure aanmelding bij DIGICONNECT</a:t>
            </a:r>
            <a:br>
              <a:rPr lang="nl-BE" sz="3300" b="1" dirty="0">
                <a:solidFill>
                  <a:srgbClr val="70AD47"/>
                </a:solidFill>
                <a:latin typeface="Trebuchet MS" panose="020B0603020202020204" pitchFamily="34" charset="0"/>
              </a:rPr>
            </a:br>
            <a:endParaRPr lang="nl-BE" sz="3300" b="1" dirty="0">
              <a:solidFill>
                <a:srgbClr val="70AD47"/>
              </a:solidFill>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344165"/>
            <a:ext cx="1292087" cy="1339806"/>
          </a:xfrm>
          <a:prstGeom prst="rect">
            <a:avLst/>
          </a:prstGeom>
        </p:spPr>
      </p:pic>
      <p:graphicFrame>
        <p:nvGraphicFramePr>
          <p:cNvPr id="3" name="Tabel 2">
            <a:extLst>
              <a:ext uri="{FF2B5EF4-FFF2-40B4-BE49-F238E27FC236}">
                <a16:creationId xmlns:a16="http://schemas.microsoft.com/office/drawing/2014/main" id="{9BED07B8-0557-6701-922D-29CAF2DBC7BD}"/>
              </a:ext>
            </a:extLst>
          </p:cNvPr>
          <p:cNvGraphicFramePr>
            <a:graphicFrameLocks noGrp="1"/>
          </p:cNvGraphicFramePr>
          <p:nvPr>
            <p:extLst>
              <p:ext uri="{D42A27DB-BD31-4B8C-83A1-F6EECF244321}">
                <p14:modId xmlns:p14="http://schemas.microsoft.com/office/powerpoint/2010/main" val="3455774332"/>
              </p:ext>
            </p:extLst>
          </p:nvPr>
        </p:nvGraphicFramePr>
        <p:xfrm>
          <a:off x="242114" y="1014068"/>
          <a:ext cx="4193697" cy="2103120"/>
        </p:xfrm>
        <a:graphic>
          <a:graphicData uri="http://schemas.openxmlformats.org/drawingml/2006/table">
            <a:tbl>
              <a:tblPr firstRow="1" bandRow="1">
                <a:tableStyleId>{93296810-A885-4BE3-A3E7-6D5BEEA58F35}</a:tableStyleId>
              </a:tblPr>
              <a:tblGrid>
                <a:gridCol w="689974">
                  <a:extLst>
                    <a:ext uri="{9D8B030D-6E8A-4147-A177-3AD203B41FA5}">
                      <a16:colId xmlns:a16="http://schemas.microsoft.com/office/drawing/2014/main" val="1859987545"/>
                    </a:ext>
                  </a:extLst>
                </a:gridCol>
                <a:gridCol w="3503723">
                  <a:extLst>
                    <a:ext uri="{9D8B030D-6E8A-4147-A177-3AD203B41FA5}">
                      <a16:colId xmlns:a16="http://schemas.microsoft.com/office/drawing/2014/main" val="2316082854"/>
                    </a:ext>
                  </a:extLst>
                </a:gridCol>
              </a:tblGrid>
              <a:tr h="196224">
                <a:tc>
                  <a:txBody>
                    <a:bodyPr/>
                    <a:lstStyle/>
                    <a:p>
                      <a:r>
                        <a:rPr lang="nl-NL" sz="1400" dirty="0"/>
                        <a:t>Stap</a:t>
                      </a:r>
                      <a:endParaRPr lang="nl-BE" sz="1400" dirty="0"/>
                    </a:p>
                  </a:txBody>
                  <a:tcPr/>
                </a:tc>
                <a:tc>
                  <a:txBody>
                    <a:bodyPr/>
                    <a:lstStyle/>
                    <a:p>
                      <a:r>
                        <a:rPr lang="nl-NL" sz="1400" dirty="0"/>
                        <a:t>Beschrijving</a:t>
                      </a:r>
                      <a:endParaRPr lang="nl-BE" sz="1400" dirty="0"/>
                    </a:p>
                  </a:txBody>
                  <a:tcPr/>
                </a:tc>
                <a:extLst>
                  <a:ext uri="{0D108BD9-81ED-4DB2-BD59-A6C34878D82A}">
                    <a16:rowId xmlns:a16="http://schemas.microsoft.com/office/drawing/2014/main" val="3431590826"/>
                  </a:ext>
                </a:extLst>
              </a:tr>
              <a:tr h="0">
                <a:tc>
                  <a:txBody>
                    <a:bodyPr/>
                    <a:lstStyle/>
                    <a:p>
                      <a:r>
                        <a:rPr lang="nl-NL" sz="1400" dirty="0"/>
                        <a:t>Stap 5</a:t>
                      </a:r>
                      <a:endParaRPr lang="nl-BE" sz="1400" dirty="0"/>
                    </a:p>
                  </a:txBody>
                  <a:tcPr/>
                </a:tc>
                <a:tc>
                  <a:txBody>
                    <a:bodyPr/>
                    <a:lstStyle/>
                    <a:p>
                      <a:r>
                        <a:rPr lang="nl-NL" sz="1400" dirty="0"/>
                        <a:t>Invullen formulier ‘nieuw account aanmaken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kern="1200" dirty="0">
                          <a:solidFill>
                            <a:schemeClr val="dk1"/>
                          </a:solidFill>
                          <a:effectLst/>
                          <a:latin typeface="+mn-lt"/>
                          <a:ea typeface="+mn-ea"/>
                          <a:cs typeface="+mn-cs"/>
                        </a:rPr>
                        <a:t>Bedrijfsaccount?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kern="1200" dirty="0">
                          <a:solidFill>
                            <a:schemeClr val="dk1"/>
                          </a:solidFill>
                          <a:effectLst/>
                          <a:latin typeface="+mn-lt"/>
                          <a:ea typeface="+mn-ea"/>
                          <a:cs typeface="+mn-cs"/>
                        </a:rPr>
                        <a:t>Wie wordt initiële beheerder?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kern="1200" dirty="0">
                          <a:solidFill>
                            <a:schemeClr val="dk1"/>
                          </a:solidFill>
                          <a:effectLst/>
                          <a:latin typeface="+mn-lt"/>
                          <a:ea typeface="+mn-ea"/>
                          <a:cs typeface="+mn-cs"/>
                        </a:rPr>
                        <a:t>Registratie emailadres en mobielnummer </a:t>
                      </a:r>
                      <a:r>
                        <a:rPr lang="nl-NL" sz="1400" b="1" kern="1200" dirty="0">
                          <a:solidFill>
                            <a:srgbClr val="FF0000"/>
                          </a:solidFill>
                          <a:effectLst/>
                          <a:latin typeface="+mn-lt"/>
                          <a:ea typeface="+mn-ea"/>
                          <a:cs typeface="+mn-cs"/>
                        </a:rPr>
                        <a:t>via bevestigingscode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kern="1200" dirty="0">
                          <a:solidFill>
                            <a:schemeClr val="dk1"/>
                          </a:solidFill>
                          <a:effectLst/>
                          <a:latin typeface="+mn-lt"/>
                          <a:ea typeface="+mn-ea"/>
                          <a:cs typeface="+mn-cs"/>
                        </a:rPr>
                        <a:t>Akkoord algemene voorwaarden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kern="1200" dirty="0">
                          <a:solidFill>
                            <a:schemeClr val="dk1"/>
                          </a:solidFill>
                          <a:effectLst/>
                          <a:latin typeface="+mn-lt"/>
                          <a:ea typeface="+mn-ea"/>
                          <a:cs typeface="+mn-cs"/>
                        </a:rPr>
                        <a:t>Bevestigen via </a:t>
                      </a:r>
                      <a:r>
                        <a:rPr lang="nl-NL" sz="1400" i="1" kern="1200" dirty="0">
                          <a:solidFill>
                            <a:schemeClr val="dk1"/>
                          </a:solidFill>
                          <a:effectLst/>
                          <a:latin typeface="+mn-lt"/>
                          <a:ea typeface="+mn-ea"/>
                          <a:cs typeface="+mn-cs"/>
                        </a:rPr>
                        <a:t>ga naar de betaalpagina</a:t>
                      </a:r>
                      <a:endParaRPr lang="nl-BE" sz="1400" i="1" kern="1200" dirty="0">
                        <a:solidFill>
                          <a:schemeClr val="dk1"/>
                        </a:solidFill>
                        <a:effectLst/>
                        <a:latin typeface="+mn-lt"/>
                        <a:ea typeface="+mn-ea"/>
                        <a:cs typeface="+mn-cs"/>
                      </a:endParaRPr>
                    </a:p>
                    <a:p>
                      <a:endParaRPr lang="nl-NL" sz="1400" dirty="0"/>
                    </a:p>
                  </a:txBody>
                  <a:tcPr/>
                </a:tc>
                <a:extLst>
                  <a:ext uri="{0D108BD9-81ED-4DB2-BD59-A6C34878D82A}">
                    <a16:rowId xmlns:a16="http://schemas.microsoft.com/office/drawing/2014/main" val="3044267431"/>
                  </a:ext>
                </a:extLst>
              </a:tr>
            </a:tbl>
          </a:graphicData>
        </a:graphic>
      </p:graphicFrame>
      <p:pic>
        <p:nvPicPr>
          <p:cNvPr id="6" name="Afbeelding 5">
            <a:extLst>
              <a:ext uri="{FF2B5EF4-FFF2-40B4-BE49-F238E27FC236}">
                <a16:creationId xmlns:a16="http://schemas.microsoft.com/office/drawing/2014/main" id="{2CAABAA5-45FA-C1E4-24BD-1FD1125416F2}"/>
              </a:ext>
            </a:extLst>
          </p:cNvPr>
          <p:cNvPicPr>
            <a:picLocks noChangeAspect="1"/>
          </p:cNvPicPr>
          <p:nvPr/>
        </p:nvPicPr>
        <p:blipFill rotWithShape="1">
          <a:blip r:embed="rId4"/>
          <a:srcRect l="18853" r="25498"/>
          <a:stretch/>
        </p:blipFill>
        <p:spPr>
          <a:xfrm>
            <a:off x="4913537" y="1015478"/>
            <a:ext cx="5485331" cy="5549105"/>
          </a:xfrm>
          <a:prstGeom prst="rect">
            <a:avLst/>
          </a:prstGeom>
          <a:ln w="12700">
            <a:solidFill>
              <a:srgbClr val="70AD47"/>
            </a:solidFill>
          </a:ln>
        </p:spPr>
      </p:pic>
      <p:sp>
        <p:nvSpPr>
          <p:cNvPr id="2" name="Pijl: rechts 1">
            <a:extLst>
              <a:ext uri="{FF2B5EF4-FFF2-40B4-BE49-F238E27FC236}">
                <a16:creationId xmlns:a16="http://schemas.microsoft.com/office/drawing/2014/main" id="{79E21493-BEAA-C90E-377C-7A42944537BA}"/>
              </a:ext>
            </a:extLst>
          </p:cNvPr>
          <p:cNvSpPr/>
          <p:nvPr/>
        </p:nvSpPr>
        <p:spPr>
          <a:xfrm>
            <a:off x="4358720" y="6177063"/>
            <a:ext cx="447472" cy="2584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a:extLst>
              <a:ext uri="{FF2B5EF4-FFF2-40B4-BE49-F238E27FC236}">
                <a16:creationId xmlns:a16="http://schemas.microsoft.com/office/drawing/2014/main" id="{157E77D2-AACE-3D98-39DE-95970225A74B}"/>
              </a:ext>
            </a:extLst>
          </p:cNvPr>
          <p:cNvPicPr>
            <a:picLocks noChangeAspect="1"/>
          </p:cNvPicPr>
          <p:nvPr/>
        </p:nvPicPr>
        <p:blipFill>
          <a:blip r:embed="rId5"/>
          <a:stretch>
            <a:fillRect/>
          </a:stretch>
        </p:blipFill>
        <p:spPr>
          <a:xfrm>
            <a:off x="164367" y="3790030"/>
            <a:ext cx="4330346" cy="2116681"/>
          </a:xfrm>
          <a:prstGeom prst="rect">
            <a:avLst/>
          </a:prstGeom>
          <a:ln w="12700">
            <a:solidFill>
              <a:srgbClr val="70AD47"/>
            </a:solidFill>
          </a:ln>
        </p:spPr>
      </p:pic>
      <p:sp>
        <p:nvSpPr>
          <p:cNvPr id="11" name="Rechthoek: afgeronde hoeken 10">
            <a:extLst>
              <a:ext uri="{FF2B5EF4-FFF2-40B4-BE49-F238E27FC236}">
                <a16:creationId xmlns:a16="http://schemas.microsoft.com/office/drawing/2014/main" id="{8A8C93D1-73D2-EFD4-4A15-60B384B21016}"/>
              </a:ext>
            </a:extLst>
          </p:cNvPr>
          <p:cNvSpPr/>
          <p:nvPr/>
        </p:nvSpPr>
        <p:spPr>
          <a:xfrm>
            <a:off x="2859932" y="4309353"/>
            <a:ext cx="1215957" cy="311285"/>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afgeronde hoeken 11">
            <a:extLst>
              <a:ext uri="{FF2B5EF4-FFF2-40B4-BE49-F238E27FC236}">
                <a16:creationId xmlns:a16="http://schemas.microsoft.com/office/drawing/2014/main" id="{A958DA06-0ED5-B4CA-A630-2ACBA0039BFE}"/>
              </a:ext>
            </a:extLst>
          </p:cNvPr>
          <p:cNvSpPr/>
          <p:nvPr/>
        </p:nvSpPr>
        <p:spPr>
          <a:xfrm>
            <a:off x="2859931" y="5418885"/>
            <a:ext cx="1215957" cy="311285"/>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52814117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6"/>
            <a:ext cx="10940057" cy="91016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700" b="1" dirty="0">
                <a:solidFill>
                  <a:srgbClr val="70AD47"/>
                </a:solidFill>
                <a:latin typeface="Trebuchet MS" panose="020B0603020202020204" pitchFamily="34" charset="0"/>
              </a:rPr>
              <a:t>Procedure aanmelding bij DIGICONNECT</a:t>
            </a:r>
            <a:br>
              <a:rPr lang="nl-BE" sz="3300" b="1" dirty="0">
                <a:solidFill>
                  <a:srgbClr val="70AD47"/>
                </a:solidFill>
                <a:latin typeface="Trebuchet MS" panose="020B0603020202020204" pitchFamily="34" charset="0"/>
              </a:rPr>
            </a:br>
            <a:endParaRPr lang="nl-BE" sz="3300" b="1" dirty="0">
              <a:solidFill>
                <a:srgbClr val="70AD47"/>
              </a:solidFill>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344165"/>
            <a:ext cx="1292087" cy="1339806"/>
          </a:xfrm>
          <a:prstGeom prst="rect">
            <a:avLst/>
          </a:prstGeom>
        </p:spPr>
      </p:pic>
      <p:graphicFrame>
        <p:nvGraphicFramePr>
          <p:cNvPr id="3" name="Tabel 2">
            <a:extLst>
              <a:ext uri="{FF2B5EF4-FFF2-40B4-BE49-F238E27FC236}">
                <a16:creationId xmlns:a16="http://schemas.microsoft.com/office/drawing/2014/main" id="{9BED07B8-0557-6701-922D-29CAF2DBC7BD}"/>
              </a:ext>
            </a:extLst>
          </p:cNvPr>
          <p:cNvGraphicFramePr>
            <a:graphicFrameLocks noGrp="1"/>
          </p:cNvGraphicFramePr>
          <p:nvPr>
            <p:extLst>
              <p:ext uri="{D42A27DB-BD31-4B8C-83A1-F6EECF244321}">
                <p14:modId xmlns:p14="http://schemas.microsoft.com/office/powerpoint/2010/main" val="162088219"/>
              </p:ext>
            </p:extLst>
          </p:nvPr>
        </p:nvGraphicFramePr>
        <p:xfrm>
          <a:off x="858243" y="1168729"/>
          <a:ext cx="3882413" cy="822960"/>
        </p:xfrm>
        <a:graphic>
          <a:graphicData uri="http://schemas.openxmlformats.org/drawingml/2006/table">
            <a:tbl>
              <a:tblPr firstRow="1" bandRow="1">
                <a:tableStyleId>{93296810-A885-4BE3-A3E7-6D5BEEA58F35}</a:tableStyleId>
              </a:tblPr>
              <a:tblGrid>
                <a:gridCol w="638760">
                  <a:extLst>
                    <a:ext uri="{9D8B030D-6E8A-4147-A177-3AD203B41FA5}">
                      <a16:colId xmlns:a16="http://schemas.microsoft.com/office/drawing/2014/main" val="1859987545"/>
                    </a:ext>
                  </a:extLst>
                </a:gridCol>
                <a:gridCol w="3243653">
                  <a:extLst>
                    <a:ext uri="{9D8B030D-6E8A-4147-A177-3AD203B41FA5}">
                      <a16:colId xmlns:a16="http://schemas.microsoft.com/office/drawing/2014/main" val="2316082854"/>
                    </a:ext>
                  </a:extLst>
                </a:gridCol>
              </a:tblGrid>
              <a:tr h="155903">
                <a:tc>
                  <a:txBody>
                    <a:bodyPr/>
                    <a:lstStyle/>
                    <a:p>
                      <a:r>
                        <a:rPr lang="nl-NL" sz="1400" dirty="0"/>
                        <a:t>Stap</a:t>
                      </a:r>
                      <a:endParaRPr lang="nl-BE" sz="1400" dirty="0"/>
                    </a:p>
                  </a:txBody>
                  <a:tcPr/>
                </a:tc>
                <a:tc>
                  <a:txBody>
                    <a:bodyPr/>
                    <a:lstStyle/>
                    <a:p>
                      <a:r>
                        <a:rPr lang="nl-NL" sz="1400" dirty="0"/>
                        <a:t>Beschrijving</a:t>
                      </a:r>
                      <a:endParaRPr lang="nl-BE" sz="1400" dirty="0"/>
                    </a:p>
                  </a:txBody>
                  <a:tcPr/>
                </a:tc>
                <a:extLst>
                  <a:ext uri="{0D108BD9-81ED-4DB2-BD59-A6C34878D82A}">
                    <a16:rowId xmlns:a16="http://schemas.microsoft.com/office/drawing/2014/main" val="3431590826"/>
                  </a:ext>
                </a:extLst>
              </a:tr>
              <a:tr h="0">
                <a:tc>
                  <a:txBody>
                    <a:bodyPr/>
                    <a:lstStyle/>
                    <a:p>
                      <a:r>
                        <a:rPr lang="nl-NL" sz="1400" dirty="0"/>
                        <a:t>Stap 6</a:t>
                      </a:r>
                      <a:endParaRPr lang="nl-BE" sz="1400" dirty="0"/>
                    </a:p>
                  </a:txBody>
                  <a:tcPr/>
                </a:tc>
                <a:tc>
                  <a:txBody>
                    <a:bodyPr/>
                    <a:lstStyle/>
                    <a:p>
                      <a:r>
                        <a:rPr lang="nl-NL" sz="1400" dirty="0"/>
                        <a:t>Betalen aanmeldingskost via betaalknop</a:t>
                      </a:r>
                      <a:endParaRPr lang="nl-BE" sz="1400" i="1" kern="1200" dirty="0">
                        <a:solidFill>
                          <a:schemeClr val="dk1"/>
                        </a:solidFill>
                        <a:effectLst/>
                        <a:latin typeface="+mn-lt"/>
                        <a:ea typeface="+mn-ea"/>
                        <a:cs typeface="+mn-cs"/>
                      </a:endParaRPr>
                    </a:p>
                    <a:p>
                      <a:endParaRPr lang="nl-NL" sz="1400" dirty="0"/>
                    </a:p>
                  </a:txBody>
                  <a:tcPr/>
                </a:tc>
                <a:extLst>
                  <a:ext uri="{0D108BD9-81ED-4DB2-BD59-A6C34878D82A}">
                    <a16:rowId xmlns:a16="http://schemas.microsoft.com/office/drawing/2014/main" val="3044267431"/>
                  </a:ext>
                </a:extLst>
              </a:tr>
            </a:tbl>
          </a:graphicData>
        </a:graphic>
      </p:graphicFrame>
      <p:pic>
        <p:nvPicPr>
          <p:cNvPr id="4" name="Afbeelding 3">
            <a:extLst>
              <a:ext uri="{FF2B5EF4-FFF2-40B4-BE49-F238E27FC236}">
                <a16:creationId xmlns:a16="http://schemas.microsoft.com/office/drawing/2014/main" id="{58FB71AA-0E91-8AF0-18F7-7F3671F5738A}"/>
              </a:ext>
            </a:extLst>
          </p:cNvPr>
          <p:cNvPicPr>
            <a:picLocks noChangeAspect="1"/>
          </p:cNvPicPr>
          <p:nvPr/>
        </p:nvPicPr>
        <p:blipFill>
          <a:blip r:embed="rId4"/>
          <a:stretch>
            <a:fillRect/>
          </a:stretch>
        </p:blipFill>
        <p:spPr>
          <a:xfrm>
            <a:off x="2879387" y="2303434"/>
            <a:ext cx="7546643" cy="4248481"/>
          </a:xfrm>
          <a:prstGeom prst="rect">
            <a:avLst/>
          </a:prstGeom>
        </p:spPr>
      </p:pic>
      <p:sp>
        <p:nvSpPr>
          <p:cNvPr id="2" name="Pijl: rechts 1">
            <a:extLst>
              <a:ext uri="{FF2B5EF4-FFF2-40B4-BE49-F238E27FC236}">
                <a16:creationId xmlns:a16="http://schemas.microsoft.com/office/drawing/2014/main" id="{79E21493-BEAA-C90E-377C-7A42944537BA}"/>
              </a:ext>
            </a:extLst>
          </p:cNvPr>
          <p:cNvSpPr/>
          <p:nvPr/>
        </p:nvSpPr>
        <p:spPr>
          <a:xfrm flipV="1">
            <a:off x="4516920" y="4272303"/>
            <a:ext cx="447472" cy="31074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spTree>
    <p:extLst>
      <p:ext uri="{BB962C8B-B14F-4D97-AF65-F5344CB8AC3E}">
        <p14:creationId xmlns:p14="http://schemas.microsoft.com/office/powerpoint/2010/main" val="163550982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6"/>
            <a:ext cx="10940057" cy="91016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700" b="1" dirty="0">
                <a:solidFill>
                  <a:srgbClr val="70AD47"/>
                </a:solidFill>
                <a:latin typeface="Trebuchet MS" panose="020B0603020202020204" pitchFamily="34" charset="0"/>
              </a:rPr>
              <a:t>Procedure aanmelding bij DIGICONNECT</a:t>
            </a:r>
            <a:br>
              <a:rPr lang="nl-BE" sz="3300" b="1" dirty="0">
                <a:solidFill>
                  <a:srgbClr val="70AD47"/>
                </a:solidFill>
                <a:latin typeface="Trebuchet MS" panose="020B0603020202020204" pitchFamily="34" charset="0"/>
              </a:rPr>
            </a:br>
            <a:endParaRPr lang="nl-BE" sz="3300" b="1" dirty="0">
              <a:solidFill>
                <a:srgbClr val="70AD47"/>
              </a:solidFill>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344165"/>
            <a:ext cx="1292087" cy="1339806"/>
          </a:xfrm>
          <a:prstGeom prst="rect">
            <a:avLst/>
          </a:prstGeom>
        </p:spPr>
      </p:pic>
      <p:graphicFrame>
        <p:nvGraphicFramePr>
          <p:cNvPr id="3" name="Tabel 2">
            <a:extLst>
              <a:ext uri="{FF2B5EF4-FFF2-40B4-BE49-F238E27FC236}">
                <a16:creationId xmlns:a16="http://schemas.microsoft.com/office/drawing/2014/main" id="{9BED07B8-0557-6701-922D-29CAF2DBC7BD}"/>
              </a:ext>
            </a:extLst>
          </p:cNvPr>
          <p:cNvGraphicFramePr>
            <a:graphicFrameLocks noGrp="1"/>
          </p:cNvGraphicFramePr>
          <p:nvPr>
            <p:extLst>
              <p:ext uri="{D42A27DB-BD31-4B8C-83A1-F6EECF244321}">
                <p14:modId xmlns:p14="http://schemas.microsoft.com/office/powerpoint/2010/main" val="885904669"/>
              </p:ext>
            </p:extLst>
          </p:nvPr>
        </p:nvGraphicFramePr>
        <p:xfrm>
          <a:off x="858242" y="1168729"/>
          <a:ext cx="8062022" cy="1036320"/>
        </p:xfrm>
        <a:graphic>
          <a:graphicData uri="http://schemas.openxmlformats.org/drawingml/2006/table">
            <a:tbl>
              <a:tblPr firstRow="1" bandRow="1">
                <a:tableStyleId>{93296810-A885-4BE3-A3E7-6D5BEEA58F35}</a:tableStyleId>
              </a:tblPr>
              <a:tblGrid>
                <a:gridCol w="1326417">
                  <a:extLst>
                    <a:ext uri="{9D8B030D-6E8A-4147-A177-3AD203B41FA5}">
                      <a16:colId xmlns:a16="http://schemas.microsoft.com/office/drawing/2014/main" val="1859987545"/>
                    </a:ext>
                  </a:extLst>
                </a:gridCol>
                <a:gridCol w="6735605">
                  <a:extLst>
                    <a:ext uri="{9D8B030D-6E8A-4147-A177-3AD203B41FA5}">
                      <a16:colId xmlns:a16="http://schemas.microsoft.com/office/drawing/2014/main" val="2316082854"/>
                    </a:ext>
                  </a:extLst>
                </a:gridCol>
              </a:tblGrid>
              <a:tr h="155903">
                <a:tc>
                  <a:txBody>
                    <a:bodyPr/>
                    <a:lstStyle/>
                    <a:p>
                      <a:r>
                        <a:rPr lang="nl-NL" sz="1400" dirty="0"/>
                        <a:t>Stap</a:t>
                      </a:r>
                      <a:endParaRPr lang="nl-BE" sz="1400" dirty="0"/>
                    </a:p>
                  </a:txBody>
                  <a:tcPr/>
                </a:tc>
                <a:tc>
                  <a:txBody>
                    <a:bodyPr/>
                    <a:lstStyle/>
                    <a:p>
                      <a:r>
                        <a:rPr lang="nl-NL" sz="1400" dirty="0"/>
                        <a:t>Beschrijving</a:t>
                      </a:r>
                      <a:endParaRPr lang="nl-BE" sz="1400" dirty="0"/>
                    </a:p>
                  </a:txBody>
                  <a:tcPr/>
                </a:tc>
                <a:extLst>
                  <a:ext uri="{0D108BD9-81ED-4DB2-BD59-A6C34878D82A}">
                    <a16:rowId xmlns:a16="http://schemas.microsoft.com/office/drawing/2014/main" val="3431590826"/>
                  </a:ext>
                </a:extLst>
              </a:tr>
              <a:tr h="0">
                <a:tc>
                  <a:txBody>
                    <a:bodyPr/>
                    <a:lstStyle/>
                    <a:p>
                      <a:r>
                        <a:rPr lang="nl-NL" sz="1400" dirty="0"/>
                        <a:t>Stap 7</a:t>
                      </a:r>
                      <a:endParaRPr lang="nl-BE" sz="1400" dirty="0"/>
                    </a:p>
                  </a:txBody>
                  <a:tcPr/>
                </a:tc>
                <a:tc>
                  <a:txBody>
                    <a:bodyPr/>
                    <a:lstStyle/>
                    <a:p>
                      <a:r>
                        <a:rPr lang="nl-NL" sz="1400" dirty="0"/>
                        <a:t>Na de betaling ontvangt men een bevestiging van aanmaak account en keert men terug naar het login scherm via knop </a:t>
                      </a:r>
                      <a:r>
                        <a:rPr lang="nl-NL" sz="1400" i="1" dirty="0"/>
                        <a:t>‘naar login scherm’</a:t>
                      </a:r>
                      <a:endParaRPr lang="nl-BE" sz="1400" i="1" kern="1200" dirty="0">
                        <a:solidFill>
                          <a:schemeClr val="dk1"/>
                        </a:solidFill>
                        <a:effectLst/>
                        <a:latin typeface="+mn-lt"/>
                        <a:ea typeface="+mn-ea"/>
                        <a:cs typeface="+mn-cs"/>
                      </a:endParaRPr>
                    </a:p>
                    <a:p>
                      <a:endParaRPr lang="nl-NL" sz="1400" dirty="0"/>
                    </a:p>
                  </a:txBody>
                  <a:tcPr/>
                </a:tc>
                <a:extLst>
                  <a:ext uri="{0D108BD9-81ED-4DB2-BD59-A6C34878D82A}">
                    <a16:rowId xmlns:a16="http://schemas.microsoft.com/office/drawing/2014/main" val="3044267431"/>
                  </a:ext>
                </a:extLst>
              </a:tr>
            </a:tbl>
          </a:graphicData>
        </a:graphic>
      </p:graphicFrame>
      <p:pic>
        <p:nvPicPr>
          <p:cNvPr id="6" name="Afbeelding 5">
            <a:extLst>
              <a:ext uri="{FF2B5EF4-FFF2-40B4-BE49-F238E27FC236}">
                <a16:creationId xmlns:a16="http://schemas.microsoft.com/office/drawing/2014/main" id="{0384CF78-D626-950B-5F3B-0F4B7DBB5C04}"/>
              </a:ext>
            </a:extLst>
          </p:cNvPr>
          <p:cNvPicPr>
            <a:picLocks noChangeAspect="1"/>
          </p:cNvPicPr>
          <p:nvPr/>
        </p:nvPicPr>
        <p:blipFill>
          <a:blip r:embed="rId4"/>
          <a:stretch>
            <a:fillRect/>
          </a:stretch>
        </p:blipFill>
        <p:spPr>
          <a:xfrm>
            <a:off x="858243" y="3075496"/>
            <a:ext cx="10858500" cy="1990725"/>
          </a:xfrm>
          <a:prstGeom prst="rect">
            <a:avLst/>
          </a:prstGeom>
          <a:ln w="12700">
            <a:solidFill>
              <a:srgbClr val="70AD47"/>
            </a:solidFill>
          </a:ln>
        </p:spPr>
      </p:pic>
      <p:sp>
        <p:nvSpPr>
          <p:cNvPr id="2" name="Pijl: rechts 1">
            <a:extLst>
              <a:ext uri="{FF2B5EF4-FFF2-40B4-BE49-F238E27FC236}">
                <a16:creationId xmlns:a16="http://schemas.microsoft.com/office/drawing/2014/main" id="{79E21493-BEAA-C90E-377C-7A42944537BA}"/>
              </a:ext>
            </a:extLst>
          </p:cNvPr>
          <p:cNvSpPr/>
          <p:nvPr/>
        </p:nvSpPr>
        <p:spPr>
          <a:xfrm flipV="1">
            <a:off x="3310690" y="4503091"/>
            <a:ext cx="447472" cy="31074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spTree>
    <p:extLst>
      <p:ext uri="{BB962C8B-B14F-4D97-AF65-F5344CB8AC3E}">
        <p14:creationId xmlns:p14="http://schemas.microsoft.com/office/powerpoint/2010/main" val="196039153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0E9217BE7FF249B3E685FFC866EDDF" ma:contentTypeVersion="18" ma:contentTypeDescription="Een nieuw document maken." ma:contentTypeScope="" ma:versionID="fd95084c9d3051a583a43fd0402219d8">
  <xsd:schema xmlns:xsd="http://www.w3.org/2001/XMLSchema" xmlns:xs="http://www.w3.org/2001/XMLSchema" xmlns:p="http://schemas.microsoft.com/office/2006/metadata/properties" xmlns:ns2="4951b68c-3f37-43f6-b9b1-051e5d277f4d" xmlns:ns3="15bf8341-14ba-437c-a659-0e3d7dba9128" targetNamespace="http://schemas.microsoft.com/office/2006/metadata/properties" ma:root="true" ma:fieldsID="3b0b531d073bb07aad470703d4d03362" ns2:_="" ns3:_="">
    <xsd:import namespace="4951b68c-3f37-43f6-b9b1-051e5d277f4d"/>
    <xsd:import namespace="15bf8341-14ba-437c-a659-0e3d7dba912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1b68c-3f37-43f6-b9b1-051e5d277f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6011d893-1b8f-4218-8d5b-be4dd9553f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bf8341-14ba-437c-a659-0e3d7dba9128"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dba048c4-47d3-499a-9f7e-088f97fdc0ba}" ma:internalName="TaxCatchAll" ma:showField="CatchAllData" ma:web="15bf8341-14ba-437c-a659-0e3d7dba91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5bf8341-14ba-437c-a659-0e3d7dba9128" xsi:nil="true"/>
    <lcf76f155ced4ddcb4097134ff3c332f xmlns="4951b68c-3f37-43f6-b9b1-051e5d277f4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C66343-F620-44F6-9584-3347FEB37785}">
  <ds:schemaRefs>
    <ds:schemaRef ds:uri="15bf8341-14ba-437c-a659-0e3d7dba9128"/>
    <ds:schemaRef ds:uri="4951b68c-3f37-43f6-b9b1-051e5d277f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7417CC6-6683-4E37-AA6E-790E78DFA380}">
  <ds:schemaRefs>
    <ds:schemaRef ds:uri="15bf8341-14ba-437c-a659-0e3d7dba9128"/>
    <ds:schemaRef ds:uri="4951b68c-3f37-43f6-b9b1-051e5d277f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2CB26CE-684B-42FF-BE51-965766FFB6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727</TotalTime>
  <Words>1129</Words>
  <Application>Microsoft Office PowerPoint</Application>
  <PresentationFormat>Breedbeeld</PresentationFormat>
  <Paragraphs>171</Paragraphs>
  <Slides>22</Slides>
  <Notes>22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Aptos</vt:lpstr>
      <vt:lpstr>Arial</vt:lpstr>
      <vt:lpstr>Calibri</vt:lpstr>
      <vt:lpstr>Calibri Light</vt:lpstr>
      <vt:lpstr>Trebuchet MS</vt:lpstr>
      <vt:lpstr>Office Theme</vt:lpstr>
      <vt:lpstr>Kopie v/e ontslag van een speler verzenden naar de VHV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Succes!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Beleidsplan  2021-2024</dc:title>
  <dc:creator>Linde Panis</dc:creator>
  <cp:lastModifiedBy>Kris Geens</cp:lastModifiedBy>
  <cp:revision>8</cp:revision>
  <cp:lastPrinted>2020-12-14T11:28:46Z</cp:lastPrinted>
  <dcterms:created xsi:type="dcterms:W3CDTF">2020-09-16T10:05:10Z</dcterms:created>
  <dcterms:modified xsi:type="dcterms:W3CDTF">2024-04-25T20:47:03Z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0x010100CC0E9217BE7FF249B3E685FFC866EDDF</vt:lpwstr>
  </property>
  <property fmtid="{D5CDD505-2E9C-101B-9397-08002B2CF9AE}" pid="3" name="MediaServiceImageTags">
    <vt:lpwstr/>
  </property>
</Properties>
</file>